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52"/>
  </p:notesMasterIdLst>
  <p:sldIdLst>
    <p:sldId id="256" r:id="rId2"/>
    <p:sldId id="275" r:id="rId3"/>
    <p:sldId id="276" r:id="rId4"/>
    <p:sldId id="277" r:id="rId5"/>
    <p:sldId id="265" r:id="rId6"/>
    <p:sldId id="257" r:id="rId7"/>
    <p:sldId id="267" r:id="rId8"/>
    <p:sldId id="258" r:id="rId9"/>
    <p:sldId id="262" r:id="rId10"/>
    <p:sldId id="259" r:id="rId11"/>
    <p:sldId id="263" r:id="rId12"/>
    <p:sldId id="266" r:id="rId13"/>
    <p:sldId id="268" r:id="rId14"/>
    <p:sldId id="260" r:id="rId15"/>
    <p:sldId id="261" r:id="rId16"/>
    <p:sldId id="264" r:id="rId17"/>
    <p:sldId id="271" r:id="rId18"/>
    <p:sldId id="269" r:id="rId19"/>
    <p:sldId id="270" r:id="rId20"/>
    <p:sldId id="272" r:id="rId21"/>
    <p:sldId id="273" r:id="rId22"/>
    <p:sldId id="274" r:id="rId23"/>
    <p:sldId id="278" r:id="rId24"/>
    <p:sldId id="279" r:id="rId25"/>
    <p:sldId id="280" r:id="rId26"/>
    <p:sldId id="281" r:id="rId27"/>
    <p:sldId id="283" r:id="rId28"/>
    <p:sldId id="295" r:id="rId29"/>
    <p:sldId id="296" r:id="rId30"/>
    <p:sldId id="294" r:id="rId31"/>
    <p:sldId id="297" r:id="rId32"/>
    <p:sldId id="293" r:id="rId33"/>
    <p:sldId id="298" r:id="rId34"/>
    <p:sldId id="282" r:id="rId35"/>
    <p:sldId id="284" r:id="rId36"/>
    <p:sldId id="286" r:id="rId37"/>
    <p:sldId id="299" r:id="rId38"/>
    <p:sldId id="300" r:id="rId39"/>
    <p:sldId id="301" r:id="rId40"/>
    <p:sldId id="304" r:id="rId41"/>
    <p:sldId id="303" r:id="rId42"/>
    <p:sldId id="302" r:id="rId43"/>
    <p:sldId id="285" r:id="rId44"/>
    <p:sldId id="287" r:id="rId45"/>
    <p:sldId id="288" r:id="rId46"/>
    <p:sldId id="289" r:id="rId47"/>
    <p:sldId id="290" r:id="rId48"/>
    <p:sldId id="292" r:id="rId49"/>
    <p:sldId id="291" r:id="rId50"/>
    <p:sldId id="305" r:id="rId5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4A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2" autoAdjust="0"/>
    <p:restoredTop sz="96404" autoAdjust="0"/>
  </p:normalViewPr>
  <p:slideViewPr>
    <p:cSldViewPr snapToGrid="0">
      <p:cViewPr varScale="1">
        <p:scale>
          <a:sx n="112" d="100"/>
          <a:sy n="112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09316D-E6F0-4C4D-B736-77844803FF81}" type="doc">
      <dgm:prSet loTypeId="urn:microsoft.com/office/officeart/2005/8/layout/chevron2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C4A20D8D-A2AC-4384-9EA7-B5B341C241AE}">
      <dgm:prSet phldrT="[Текст]"/>
      <dgm:spPr/>
      <dgm:t>
        <a:bodyPr/>
        <a:lstStyle/>
        <a:p>
          <a:r>
            <a:rPr lang="ru-RU" b="1" dirty="0" smtClean="0">
              <a:solidFill>
                <a:srgbClr val="002060"/>
              </a:solidFill>
            </a:rPr>
            <a:t>1 этап</a:t>
          </a:r>
          <a:endParaRPr lang="ru-RU" b="1" dirty="0">
            <a:solidFill>
              <a:srgbClr val="002060"/>
            </a:solidFill>
          </a:endParaRPr>
        </a:p>
      </dgm:t>
    </dgm:pt>
    <dgm:pt modelId="{053DE311-FE8B-47D1-92C3-E3E8D7C0F786}" type="parTrans" cxnId="{5DF0E931-DAE8-4B60-95EE-7361FAB38D80}">
      <dgm:prSet/>
      <dgm:spPr/>
      <dgm:t>
        <a:bodyPr/>
        <a:lstStyle/>
        <a:p>
          <a:endParaRPr lang="ru-RU"/>
        </a:p>
      </dgm:t>
    </dgm:pt>
    <dgm:pt modelId="{FF4E85A0-B86B-41AB-813B-306F671638A8}" type="sibTrans" cxnId="{5DF0E931-DAE8-4B60-95EE-7361FAB38D80}">
      <dgm:prSet/>
      <dgm:spPr/>
      <dgm:t>
        <a:bodyPr/>
        <a:lstStyle/>
        <a:p>
          <a:endParaRPr lang="ru-RU"/>
        </a:p>
      </dgm:t>
    </dgm:pt>
    <dgm:pt modelId="{1981A987-6096-4928-90AB-40D5EACEBF2E}">
      <dgm:prSet phldrT="[Текст]"/>
      <dgm:spPr/>
      <dgm:t>
        <a:bodyPr/>
        <a:lstStyle/>
        <a:p>
          <a:r>
            <a:rPr lang="ru-RU" b="1" dirty="0" smtClean="0"/>
            <a:t>Создание устройств отображения результатов выполнения программ</a:t>
          </a:r>
          <a:endParaRPr lang="ru-RU" b="1" dirty="0"/>
        </a:p>
      </dgm:t>
    </dgm:pt>
    <dgm:pt modelId="{4F68720B-00D8-4CB3-982A-51BF2560FAED}" type="parTrans" cxnId="{D1F39FE7-36B9-4937-A4AF-BBA15AEFD12B}">
      <dgm:prSet/>
      <dgm:spPr/>
      <dgm:t>
        <a:bodyPr/>
        <a:lstStyle/>
        <a:p>
          <a:endParaRPr lang="ru-RU"/>
        </a:p>
      </dgm:t>
    </dgm:pt>
    <dgm:pt modelId="{3E5A6B00-FD58-434E-92CD-4060D36E2393}" type="sibTrans" cxnId="{D1F39FE7-36B9-4937-A4AF-BBA15AEFD12B}">
      <dgm:prSet/>
      <dgm:spPr/>
      <dgm:t>
        <a:bodyPr/>
        <a:lstStyle/>
        <a:p>
          <a:endParaRPr lang="ru-RU"/>
        </a:p>
      </dgm:t>
    </dgm:pt>
    <dgm:pt modelId="{75BBFBE3-D8E5-4577-880E-4B999A40E4D6}">
      <dgm:prSet phldrT="[Текст]"/>
      <dgm:spPr/>
      <dgm:t>
        <a:bodyPr/>
        <a:lstStyle/>
        <a:p>
          <a:r>
            <a:rPr lang="ru-RU" b="1" dirty="0" smtClean="0">
              <a:solidFill>
                <a:srgbClr val="002060"/>
              </a:solidFill>
            </a:rPr>
            <a:t>2 этап</a:t>
          </a:r>
          <a:endParaRPr lang="ru-RU" b="1" dirty="0">
            <a:solidFill>
              <a:srgbClr val="002060"/>
            </a:solidFill>
          </a:endParaRPr>
        </a:p>
      </dgm:t>
    </dgm:pt>
    <dgm:pt modelId="{42235F24-388F-42C4-861D-C3D257AAFF45}" type="parTrans" cxnId="{8389C090-1B63-4292-A18E-B567E2D04C34}">
      <dgm:prSet/>
      <dgm:spPr/>
      <dgm:t>
        <a:bodyPr/>
        <a:lstStyle/>
        <a:p>
          <a:endParaRPr lang="ru-RU"/>
        </a:p>
      </dgm:t>
    </dgm:pt>
    <dgm:pt modelId="{07DDF86B-9C98-4FA5-B52B-0A7FFF68AD4D}" type="sibTrans" cxnId="{8389C090-1B63-4292-A18E-B567E2D04C34}">
      <dgm:prSet/>
      <dgm:spPr/>
      <dgm:t>
        <a:bodyPr/>
        <a:lstStyle/>
        <a:p>
          <a:endParaRPr lang="ru-RU"/>
        </a:p>
      </dgm:t>
    </dgm:pt>
    <dgm:pt modelId="{77EE6553-11FA-4F1B-AE7D-6BC0B512890E}">
      <dgm:prSet phldrT="[Текст]"/>
      <dgm:spPr/>
      <dgm:t>
        <a:bodyPr/>
        <a:lstStyle/>
        <a:p>
          <a:r>
            <a:rPr lang="ru-RU" b="1" dirty="0" smtClean="0"/>
            <a:t>Создание средств позиционного ввода</a:t>
          </a:r>
          <a:endParaRPr lang="ru-RU" b="1" dirty="0"/>
        </a:p>
      </dgm:t>
    </dgm:pt>
    <dgm:pt modelId="{B2426C39-80FB-413F-9488-37F2DC803C57}" type="parTrans" cxnId="{3AA08B47-38E7-4C84-9737-2D706A26CAD5}">
      <dgm:prSet/>
      <dgm:spPr/>
      <dgm:t>
        <a:bodyPr/>
        <a:lstStyle/>
        <a:p>
          <a:endParaRPr lang="ru-RU"/>
        </a:p>
      </dgm:t>
    </dgm:pt>
    <dgm:pt modelId="{AC03FCFD-2535-4A33-AA32-5B0AEC7D2C85}" type="sibTrans" cxnId="{3AA08B47-38E7-4C84-9737-2D706A26CAD5}">
      <dgm:prSet/>
      <dgm:spPr/>
      <dgm:t>
        <a:bodyPr/>
        <a:lstStyle/>
        <a:p>
          <a:endParaRPr lang="ru-RU"/>
        </a:p>
      </dgm:t>
    </dgm:pt>
    <dgm:pt modelId="{AF02B090-D8C0-4934-8F1D-EDB562853F23}">
      <dgm:prSet phldrT="[Текст]"/>
      <dgm:spPr/>
      <dgm:t>
        <a:bodyPr/>
        <a:lstStyle/>
        <a:p>
          <a:r>
            <a:rPr lang="ru-RU" b="1" dirty="0" smtClean="0">
              <a:solidFill>
                <a:srgbClr val="002060"/>
              </a:solidFill>
            </a:rPr>
            <a:t>3 этап</a:t>
          </a:r>
          <a:endParaRPr lang="ru-RU" b="1" dirty="0">
            <a:solidFill>
              <a:srgbClr val="002060"/>
            </a:solidFill>
          </a:endParaRPr>
        </a:p>
      </dgm:t>
    </dgm:pt>
    <dgm:pt modelId="{28D8ADD1-07D8-42AC-99A4-41B136BA43E7}" type="parTrans" cxnId="{D9E107D7-4BEC-4FB8-8252-73B1766C7C6C}">
      <dgm:prSet/>
      <dgm:spPr/>
      <dgm:t>
        <a:bodyPr/>
        <a:lstStyle/>
        <a:p>
          <a:endParaRPr lang="ru-RU"/>
        </a:p>
      </dgm:t>
    </dgm:pt>
    <dgm:pt modelId="{B8802342-BD48-412B-BE1B-FFCEC4F07023}" type="sibTrans" cxnId="{D9E107D7-4BEC-4FB8-8252-73B1766C7C6C}">
      <dgm:prSet/>
      <dgm:spPr/>
      <dgm:t>
        <a:bodyPr/>
        <a:lstStyle/>
        <a:p>
          <a:endParaRPr lang="ru-RU"/>
        </a:p>
      </dgm:t>
    </dgm:pt>
    <dgm:pt modelId="{8B3EA831-7733-4F85-90FC-8EFB502856E6}">
      <dgm:prSet phldrT="[Текст]"/>
      <dgm:spPr/>
      <dgm:t>
        <a:bodyPr/>
        <a:lstStyle/>
        <a:p>
          <a:r>
            <a:rPr lang="ru-RU" b="1" dirty="0" smtClean="0"/>
            <a:t>Создание и развитие средств мультимедиа</a:t>
          </a:r>
          <a:endParaRPr lang="ru-RU" b="1" dirty="0"/>
        </a:p>
      </dgm:t>
    </dgm:pt>
    <dgm:pt modelId="{B59AF87B-CF28-4C27-8F3D-A736046C5C7F}" type="parTrans" cxnId="{0309C648-1EB0-4DB4-9437-CFE81CF750E8}">
      <dgm:prSet/>
      <dgm:spPr/>
      <dgm:t>
        <a:bodyPr/>
        <a:lstStyle/>
        <a:p>
          <a:endParaRPr lang="ru-RU"/>
        </a:p>
      </dgm:t>
    </dgm:pt>
    <dgm:pt modelId="{F4D2C45E-7AE8-4EF0-B10B-4197BD648A04}" type="sibTrans" cxnId="{0309C648-1EB0-4DB4-9437-CFE81CF750E8}">
      <dgm:prSet/>
      <dgm:spPr/>
      <dgm:t>
        <a:bodyPr/>
        <a:lstStyle/>
        <a:p>
          <a:endParaRPr lang="ru-RU"/>
        </a:p>
      </dgm:t>
    </dgm:pt>
    <dgm:pt modelId="{25CAA9C6-E013-4C63-A1E4-78071390CE74}">
      <dgm:prSet phldrT="[Текст]"/>
      <dgm:spPr/>
      <dgm:t>
        <a:bodyPr/>
        <a:lstStyle/>
        <a:p>
          <a:r>
            <a:rPr lang="ru-RU" b="1" dirty="0" smtClean="0">
              <a:solidFill>
                <a:srgbClr val="002060"/>
              </a:solidFill>
            </a:rPr>
            <a:t>4 этап</a:t>
          </a:r>
          <a:endParaRPr lang="ru-RU" b="1" dirty="0">
            <a:solidFill>
              <a:srgbClr val="002060"/>
            </a:solidFill>
          </a:endParaRPr>
        </a:p>
      </dgm:t>
    </dgm:pt>
    <dgm:pt modelId="{0C08B8C7-1564-486D-A406-6C7649642AFA}" type="parTrans" cxnId="{C2354AA5-8A95-4B12-945E-0F2AA10EF4F3}">
      <dgm:prSet/>
      <dgm:spPr/>
      <dgm:t>
        <a:bodyPr/>
        <a:lstStyle/>
        <a:p>
          <a:endParaRPr lang="ru-RU"/>
        </a:p>
      </dgm:t>
    </dgm:pt>
    <dgm:pt modelId="{9288C131-85C1-4062-8E3A-EE4E258628F8}" type="sibTrans" cxnId="{C2354AA5-8A95-4B12-945E-0F2AA10EF4F3}">
      <dgm:prSet/>
      <dgm:spPr/>
      <dgm:t>
        <a:bodyPr/>
        <a:lstStyle/>
        <a:p>
          <a:endParaRPr lang="ru-RU"/>
        </a:p>
      </dgm:t>
    </dgm:pt>
    <dgm:pt modelId="{0EC9AFDB-0464-46D2-85D7-C93A9FE9C91B}">
      <dgm:prSet phldrT="[Текст]"/>
      <dgm:spPr/>
      <dgm:t>
        <a:bodyPr/>
        <a:lstStyle/>
        <a:p>
          <a:r>
            <a:rPr lang="ru-RU" b="1" dirty="0" smtClean="0">
              <a:solidFill>
                <a:srgbClr val="002060"/>
              </a:solidFill>
            </a:rPr>
            <a:t>5 этап</a:t>
          </a:r>
          <a:endParaRPr lang="ru-RU" b="1" dirty="0">
            <a:solidFill>
              <a:srgbClr val="002060"/>
            </a:solidFill>
          </a:endParaRPr>
        </a:p>
      </dgm:t>
    </dgm:pt>
    <dgm:pt modelId="{4DD3E836-16D0-4BE0-8006-435F94F642FF}" type="parTrans" cxnId="{B302C28C-CB42-429B-B26D-4F10E5ED05A2}">
      <dgm:prSet/>
      <dgm:spPr/>
      <dgm:t>
        <a:bodyPr/>
        <a:lstStyle/>
        <a:p>
          <a:endParaRPr lang="ru-RU"/>
        </a:p>
      </dgm:t>
    </dgm:pt>
    <dgm:pt modelId="{92E33579-D900-4543-8719-B43B87DA22BF}" type="sibTrans" cxnId="{B302C28C-CB42-429B-B26D-4F10E5ED05A2}">
      <dgm:prSet/>
      <dgm:spPr/>
      <dgm:t>
        <a:bodyPr/>
        <a:lstStyle/>
        <a:p>
          <a:endParaRPr lang="ru-RU"/>
        </a:p>
      </dgm:t>
    </dgm:pt>
    <dgm:pt modelId="{128A2F8A-5817-4226-A49D-A0AF448F85F6}">
      <dgm:prSet/>
      <dgm:spPr/>
      <dgm:t>
        <a:bodyPr/>
        <a:lstStyle/>
        <a:p>
          <a:r>
            <a:rPr lang="ru-RU" b="1" dirty="0" smtClean="0"/>
            <a:t>Создание графических пользовательских инструментов</a:t>
          </a:r>
          <a:endParaRPr lang="ru-RU" b="1" dirty="0"/>
        </a:p>
      </dgm:t>
    </dgm:pt>
    <dgm:pt modelId="{2E3E81C6-36CD-4349-8824-6078376FC010}" type="parTrans" cxnId="{C735EE86-23E6-4189-81E9-0DD759FDCE30}">
      <dgm:prSet/>
      <dgm:spPr/>
      <dgm:t>
        <a:bodyPr/>
        <a:lstStyle/>
        <a:p>
          <a:endParaRPr lang="ru-RU"/>
        </a:p>
      </dgm:t>
    </dgm:pt>
    <dgm:pt modelId="{3488A664-E55D-49E3-9837-89FB843A464E}" type="sibTrans" cxnId="{C735EE86-23E6-4189-81E9-0DD759FDCE30}">
      <dgm:prSet/>
      <dgm:spPr/>
      <dgm:t>
        <a:bodyPr/>
        <a:lstStyle/>
        <a:p>
          <a:endParaRPr lang="ru-RU"/>
        </a:p>
      </dgm:t>
    </dgm:pt>
    <dgm:pt modelId="{7A5379A3-80B1-4C77-8774-4D9283475879}">
      <dgm:prSet/>
      <dgm:spPr/>
      <dgm:t>
        <a:bodyPr/>
        <a:lstStyle/>
        <a:p>
          <a:r>
            <a:rPr lang="ru-RU" b="1" dirty="0" smtClean="0"/>
            <a:t>Разработка элементов виртуальной реальности</a:t>
          </a:r>
          <a:endParaRPr lang="ru-RU" b="1" dirty="0"/>
        </a:p>
      </dgm:t>
    </dgm:pt>
    <dgm:pt modelId="{3CF0E1FE-4123-4DCC-B1DB-871F7B83A0E2}" type="parTrans" cxnId="{0E42B277-4293-4E29-80E2-42ACA9FDEAAE}">
      <dgm:prSet/>
      <dgm:spPr/>
      <dgm:t>
        <a:bodyPr/>
        <a:lstStyle/>
        <a:p>
          <a:endParaRPr lang="ru-RU"/>
        </a:p>
      </dgm:t>
    </dgm:pt>
    <dgm:pt modelId="{569AA09C-9591-421D-A00F-B76BB173BC09}" type="sibTrans" cxnId="{0E42B277-4293-4E29-80E2-42ACA9FDEAAE}">
      <dgm:prSet/>
      <dgm:spPr/>
      <dgm:t>
        <a:bodyPr/>
        <a:lstStyle/>
        <a:p>
          <a:endParaRPr lang="ru-RU"/>
        </a:p>
      </dgm:t>
    </dgm:pt>
    <dgm:pt modelId="{43F3F5B8-D2C8-468F-9183-8A3E3F282A2B}" type="pres">
      <dgm:prSet presAssocID="{CA09316D-E6F0-4C4D-B736-77844803FF81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3E79DAE6-9069-434F-83ED-132CA6D47AB1}" type="pres">
      <dgm:prSet presAssocID="{C4A20D8D-A2AC-4384-9EA7-B5B341C241AE}" presName="composite" presStyleCnt="0"/>
      <dgm:spPr/>
    </dgm:pt>
    <dgm:pt modelId="{7CEE78E5-6535-4118-99CC-AFB83E8A843E}" type="pres">
      <dgm:prSet presAssocID="{C4A20D8D-A2AC-4384-9EA7-B5B341C241AE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EC1CB28-ADFB-4B3C-AB91-8C596ADA3660}" type="pres">
      <dgm:prSet presAssocID="{C4A20D8D-A2AC-4384-9EA7-B5B341C241AE}" presName="descendantText" presStyleLbl="alignAcc1" presStyleIdx="0" presStyleCnt="5" custLinFactNeighborX="-26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96E0F67-F817-4F05-A5C2-EF7CB97E4E8D}" type="pres">
      <dgm:prSet presAssocID="{FF4E85A0-B86B-41AB-813B-306F671638A8}" presName="sp" presStyleCnt="0"/>
      <dgm:spPr/>
    </dgm:pt>
    <dgm:pt modelId="{1D1F58B6-4020-473B-B3B9-0566DE0BB096}" type="pres">
      <dgm:prSet presAssocID="{75BBFBE3-D8E5-4577-880E-4B999A40E4D6}" presName="composite" presStyleCnt="0"/>
      <dgm:spPr/>
    </dgm:pt>
    <dgm:pt modelId="{EDE35B81-44B2-4751-B234-73BF24934815}" type="pres">
      <dgm:prSet presAssocID="{75BBFBE3-D8E5-4577-880E-4B999A40E4D6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D8AB18E-E05B-41BE-9F68-4D812D410843}" type="pres">
      <dgm:prSet presAssocID="{75BBFBE3-D8E5-4577-880E-4B999A40E4D6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621405C-AD50-4A4A-B835-81AEB5BB4CA1}" type="pres">
      <dgm:prSet presAssocID="{07DDF86B-9C98-4FA5-B52B-0A7FFF68AD4D}" presName="sp" presStyleCnt="0"/>
      <dgm:spPr/>
    </dgm:pt>
    <dgm:pt modelId="{87644DC1-3D71-4455-B04D-084A14A910F8}" type="pres">
      <dgm:prSet presAssocID="{AF02B090-D8C0-4934-8F1D-EDB562853F23}" presName="composite" presStyleCnt="0"/>
      <dgm:spPr/>
    </dgm:pt>
    <dgm:pt modelId="{DA757887-AEEA-4D58-8193-732BE894907D}" type="pres">
      <dgm:prSet presAssocID="{AF02B090-D8C0-4934-8F1D-EDB562853F23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622F69A-5B5E-4441-AA35-CA514F0C0203}" type="pres">
      <dgm:prSet presAssocID="{AF02B090-D8C0-4934-8F1D-EDB562853F23}" presName="descendantText" presStyleLbl="alignAcc1" presStyleIdx="2" presStyleCnt="5" custLinFactNeighborY="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38B3074-0F90-4F54-A517-798D8A177DE5}" type="pres">
      <dgm:prSet presAssocID="{B8802342-BD48-412B-BE1B-FFCEC4F07023}" presName="sp" presStyleCnt="0"/>
      <dgm:spPr/>
    </dgm:pt>
    <dgm:pt modelId="{A92DE741-0B8F-4986-89C7-77E8F78349D8}" type="pres">
      <dgm:prSet presAssocID="{25CAA9C6-E013-4C63-A1E4-78071390CE74}" presName="composite" presStyleCnt="0"/>
      <dgm:spPr/>
    </dgm:pt>
    <dgm:pt modelId="{EB0283F4-FAF8-4C78-9A88-C9AD908070AB}" type="pres">
      <dgm:prSet presAssocID="{25CAA9C6-E013-4C63-A1E4-78071390CE74}" presName="parentText" presStyleLbl="align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95FC944-5B9E-46A9-986E-6825D862489B}" type="pres">
      <dgm:prSet presAssocID="{25CAA9C6-E013-4C63-A1E4-78071390CE74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3CC0B12-323D-481A-B0CA-85007689D5C7}" type="pres">
      <dgm:prSet presAssocID="{9288C131-85C1-4062-8E3A-EE4E258628F8}" presName="sp" presStyleCnt="0"/>
      <dgm:spPr/>
    </dgm:pt>
    <dgm:pt modelId="{B83B540F-557B-4BC7-8EE9-45FF4E0CD8BA}" type="pres">
      <dgm:prSet presAssocID="{0EC9AFDB-0464-46D2-85D7-C93A9FE9C91B}" presName="composite" presStyleCnt="0"/>
      <dgm:spPr/>
    </dgm:pt>
    <dgm:pt modelId="{4C4968B8-6328-4B1E-B6BC-337243956148}" type="pres">
      <dgm:prSet presAssocID="{0EC9AFDB-0464-46D2-85D7-C93A9FE9C91B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DE55BE0-E04D-444B-9493-6158BF0755A5}" type="pres">
      <dgm:prSet presAssocID="{0EC9AFDB-0464-46D2-85D7-C93A9FE9C91B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0D51376-44CF-4E74-BAB7-5038C9FEA46F}" type="presOf" srcId="{8B3EA831-7733-4F85-90FC-8EFB502856E6}" destId="{D622F69A-5B5E-4441-AA35-CA514F0C0203}" srcOrd="0" destOrd="0" presId="urn:microsoft.com/office/officeart/2005/8/layout/chevron2"/>
    <dgm:cxn modelId="{7BA72C3B-8526-419E-AC0D-59DADDB3EE3E}" type="presOf" srcId="{77EE6553-11FA-4F1B-AE7D-6BC0B512890E}" destId="{1D8AB18E-E05B-41BE-9F68-4D812D410843}" srcOrd="0" destOrd="0" presId="urn:microsoft.com/office/officeart/2005/8/layout/chevron2"/>
    <dgm:cxn modelId="{D9E107D7-4BEC-4FB8-8252-73B1766C7C6C}" srcId="{CA09316D-E6F0-4C4D-B736-77844803FF81}" destId="{AF02B090-D8C0-4934-8F1D-EDB562853F23}" srcOrd="2" destOrd="0" parTransId="{28D8ADD1-07D8-42AC-99A4-41B136BA43E7}" sibTransId="{B8802342-BD48-412B-BE1B-FFCEC4F07023}"/>
    <dgm:cxn modelId="{CB0364FC-564C-42D1-8D33-DCC0931EFA2A}" type="presOf" srcId="{0EC9AFDB-0464-46D2-85D7-C93A9FE9C91B}" destId="{4C4968B8-6328-4B1E-B6BC-337243956148}" srcOrd="0" destOrd="0" presId="urn:microsoft.com/office/officeart/2005/8/layout/chevron2"/>
    <dgm:cxn modelId="{8389C090-1B63-4292-A18E-B567E2D04C34}" srcId="{CA09316D-E6F0-4C4D-B736-77844803FF81}" destId="{75BBFBE3-D8E5-4577-880E-4B999A40E4D6}" srcOrd="1" destOrd="0" parTransId="{42235F24-388F-42C4-861D-C3D257AAFF45}" sibTransId="{07DDF86B-9C98-4FA5-B52B-0A7FFF68AD4D}"/>
    <dgm:cxn modelId="{AD82208E-B448-427F-B227-272C1388A66A}" type="presOf" srcId="{128A2F8A-5817-4226-A49D-A0AF448F85F6}" destId="{F95FC944-5B9E-46A9-986E-6825D862489B}" srcOrd="0" destOrd="0" presId="urn:microsoft.com/office/officeart/2005/8/layout/chevron2"/>
    <dgm:cxn modelId="{43143B88-8661-4E17-8765-F3C14BDCDEC1}" type="presOf" srcId="{AF02B090-D8C0-4934-8F1D-EDB562853F23}" destId="{DA757887-AEEA-4D58-8193-732BE894907D}" srcOrd="0" destOrd="0" presId="urn:microsoft.com/office/officeart/2005/8/layout/chevron2"/>
    <dgm:cxn modelId="{3AA08B47-38E7-4C84-9737-2D706A26CAD5}" srcId="{75BBFBE3-D8E5-4577-880E-4B999A40E4D6}" destId="{77EE6553-11FA-4F1B-AE7D-6BC0B512890E}" srcOrd="0" destOrd="0" parTransId="{B2426C39-80FB-413F-9488-37F2DC803C57}" sibTransId="{AC03FCFD-2535-4A33-AA32-5B0AEC7D2C85}"/>
    <dgm:cxn modelId="{02B3ABBA-6628-4F4D-8F18-B001A355A4D9}" type="presOf" srcId="{CA09316D-E6F0-4C4D-B736-77844803FF81}" destId="{43F3F5B8-D2C8-468F-9183-8A3E3F282A2B}" srcOrd="0" destOrd="0" presId="urn:microsoft.com/office/officeart/2005/8/layout/chevron2"/>
    <dgm:cxn modelId="{62F561A2-3894-4227-B091-3BA0B083BD6C}" type="presOf" srcId="{C4A20D8D-A2AC-4384-9EA7-B5B341C241AE}" destId="{7CEE78E5-6535-4118-99CC-AFB83E8A843E}" srcOrd="0" destOrd="0" presId="urn:microsoft.com/office/officeart/2005/8/layout/chevron2"/>
    <dgm:cxn modelId="{D1F39FE7-36B9-4937-A4AF-BBA15AEFD12B}" srcId="{C4A20D8D-A2AC-4384-9EA7-B5B341C241AE}" destId="{1981A987-6096-4928-90AB-40D5EACEBF2E}" srcOrd="0" destOrd="0" parTransId="{4F68720B-00D8-4CB3-982A-51BF2560FAED}" sibTransId="{3E5A6B00-FD58-434E-92CD-4060D36E2393}"/>
    <dgm:cxn modelId="{0E42B277-4293-4E29-80E2-42ACA9FDEAAE}" srcId="{0EC9AFDB-0464-46D2-85D7-C93A9FE9C91B}" destId="{7A5379A3-80B1-4C77-8774-4D9283475879}" srcOrd="0" destOrd="0" parTransId="{3CF0E1FE-4123-4DCC-B1DB-871F7B83A0E2}" sibTransId="{569AA09C-9591-421D-A00F-B76BB173BC09}"/>
    <dgm:cxn modelId="{495E1A62-A590-4BCD-8986-E844D948707F}" type="presOf" srcId="{7A5379A3-80B1-4C77-8774-4D9283475879}" destId="{5DE55BE0-E04D-444B-9493-6158BF0755A5}" srcOrd="0" destOrd="0" presId="urn:microsoft.com/office/officeart/2005/8/layout/chevron2"/>
    <dgm:cxn modelId="{0309C648-1EB0-4DB4-9437-CFE81CF750E8}" srcId="{AF02B090-D8C0-4934-8F1D-EDB562853F23}" destId="{8B3EA831-7733-4F85-90FC-8EFB502856E6}" srcOrd="0" destOrd="0" parTransId="{B59AF87B-CF28-4C27-8F3D-A736046C5C7F}" sibTransId="{F4D2C45E-7AE8-4EF0-B10B-4197BD648A04}"/>
    <dgm:cxn modelId="{B302C28C-CB42-429B-B26D-4F10E5ED05A2}" srcId="{CA09316D-E6F0-4C4D-B736-77844803FF81}" destId="{0EC9AFDB-0464-46D2-85D7-C93A9FE9C91B}" srcOrd="4" destOrd="0" parTransId="{4DD3E836-16D0-4BE0-8006-435F94F642FF}" sibTransId="{92E33579-D900-4543-8719-B43B87DA22BF}"/>
    <dgm:cxn modelId="{C735EE86-23E6-4189-81E9-0DD759FDCE30}" srcId="{25CAA9C6-E013-4C63-A1E4-78071390CE74}" destId="{128A2F8A-5817-4226-A49D-A0AF448F85F6}" srcOrd="0" destOrd="0" parTransId="{2E3E81C6-36CD-4349-8824-6078376FC010}" sibTransId="{3488A664-E55D-49E3-9837-89FB843A464E}"/>
    <dgm:cxn modelId="{C2354AA5-8A95-4B12-945E-0F2AA10EF4F3}" srcId="{CA09316D-E6F0-4C4D-B736-77844803FF81}" destId="{25CAA9C6-E013-4C63-A1E4-78071390CE74}" srcOrd="3" destOrd="0" parTransId="{0C08B8C7-1564-486D-A406-6C7649642AFA}" sibTransId="{9288C131-85C1-4062-8E3A-EE4E258628F8}"/>
    <dgm:cxn modelId="{DCEEF534-0388-4EFA-AF62-CB3C40B66086}" type="presOf" srcId="{75BBFBE3-D8E5-4577-880E-4B999A40E4D6}" destId="{EDE35B81-44B2-4751-B234-73BF24934815}" srcOrd="0" destOrd="0" presId="urn:microsoft.com/office/officeart/2005/8/layout/chevron2"/>
    <dgm:cxn modelId="{5DF0E931-DAE8-4B60-95EE-7361FAB38D80}" srcId="{CA09316D-E6F0-4C4D-B736-77844803FF81}" destId="{C4A20D8D-A2AC-4384-9EA7-B5B341C241AE}" srcOrd="0" destOrd="0" parTransId="{053DE311-FE8B-47D1-92C3-E3E8D7C0F786}" sibTransId="{FF4E85A0-B86B-41AB-813B-306F671638A8}"/>
    <dgm:cxn modelId="{31D3AD57-428F-4AF8-B756-D2B580846E44}" type="presOf" srcId="{25CAA9C6-E013-4C63-A1E4-78071390CE74}" destId="{EB0283F4-FAF8-4C78-9A88-C9AD908070AB}" srcOrd="0" destOrd="0" presId="urn:microsoft.com/office/officeart/2005/8/layout/chevron2"/>
    <dgm:cxn modelId="{0493E1E6-A9CB-4B3F-88AB-4D9C160C874A}" type="presOf" srcId="{1981A987-6096-4928-90AB-40D5EACEBF2E}" destId="{0EC1CB28-ADFB-4B3C-AB91-8C596ADA3660}" srcOrd="0" destOrd="0" presId="urn:microsoft.com/office/officeart/2005/8/layout/chevron2"/>
    <dgm:cxn modelId="{4319B55B-1780-4E6C-9C4D-CE240EE7989A}" type="presParOf" srcId="{43F3F5B8-D2C8-468F-9183-8A3E3F282A2B}" destId="{3E79DAE6-9069-434F-83ED-132CA6D47AB1}" srcOrd="0" destOrd="0" presId="urn:microsoft.com/office/officeart/2005/8/layout/chevron2"/>
    <dgm:cxn modelId="{6A38B142-089D-4D93-AA26-242C700831B5}" type="presParOf" srcId="{3E79DAE6-9069-434F-83ED-132CA6D47AB1}" destId="{7CEE78E5-6535-4118-99CC-AFB83E8A843E}" srcOrd="0" destOrd="0" presId="urn:microsoft.com/office/officeart/2005/8/layout/chevron2"/>
    <dgm:cxn modelId="{EEE7012D-A0CF-4797-A673-C19E5A04AC54}" type="presParOf" srcId="{3E79DAE6-9069-434F-83ED-132CA6D47AB1}" destId="{0EC1CB28-ADFB-4B3C-AB91-8C596ADA3660}" srcOrd="1" destOrd="0" presId="urn:microsoft.com/office/officeart/2005/8/layout/chevron2"/>
    <dgm:cxn modelId="{676F1978-27DE-469E-AB34-DCB3B3952AFA}" type="presParOf" srcId="{43F3F5B8-D2C8-468F-9183-8A3E3F282A2B}" destId="{E96E0F67-F817-4F05-A5C2-EF7CB97E4E8D}" srcOrd="1" destOrd="0" presId="urn:microsoft.com/office/officeart/2005/8/layout/chevron2"/>
    <dgm:cxn modelId="{7F48074E-0975-446F-A9D7-1FD507A9EC36}" type="presParOf" srcId="{43F3F5B8-D2C8-468F-9183-8A3E3F282A2B}" destId="{1D1F58B6-4020-473B-B3B9-0566DE0BB096}" srcOrd="2" destOrd="0" presId="urn:microsoft.com/office/officeart/2005/8/layout/chevron2"/>
    <dgm:cxn modelId="{98E92064-B5FC-45C3-9708-D0650022AEDE}" type="presParOf" srcId="{1D1F58B6-4020-473B-B3B9-0566DE0BB096}" destId="{EDE35B81-44B2-4751-B234-73BF24934815}" srcOrd="0" destOrd="0" presId="urn:microsoft.com/office/officeart/2005/8/layout/chevron2"/>
    <dgm:cxn modelId="{17A5EE5D-A61A-486C-9BC1-0C782BCDE837}" type="presParOf" srcId="{1D1F58B6-4020-473B-B3B9-0566DE0BB096}" destId="{1D8AB18E-E05B-41BE-9F68-4D812D410843}" srcOrd="1" destOrd="0" presId="urn:microsoft.com/office/officeart/2005/8/layout/chevron2"/>
    <dgm:cxn modelId="{AC5AB7CB-241E-4B2E-A936-5844907548BD}" type="presParOf" srcId="{43F3F5B8-D2C8-468F-9183-8A3E3F282A2B}" destId="{E621405C-AD50-4A4A-B835-81AEB5BB4CA1}" srcOrd="3" destOrd="0" presId="urn:microsoft.com/office/officeart/2005/8/layout/chevron2"/>
    <dgm:cxn modelId="{D8EC9971-7D62-4865-A9A2-7F6EFFD855C1}" type="presParOf" srcId="{43F3F5B8-D2C8-468F-9183-8A3E3F282A2B}" destId="{87644DC1-3D71-4455-B04D-084A14A910F8}" srcOrd="4" destOrd="0" presId="urn:microsoft.com/office/officeart/2005/8/layout/chevron2"/>
    <dgm:cxn modelId="{5C16DD39-EA48-4799-80F4-8F60C8DE9B47}" type="presParOf" srcId="{87644DC1-3D71-4455-B04D-084A14A910F8}" destId="{DA757887-AEEA-4D58-8193-732BE894907D}" srcOrd="0" destOrd="0" presId="urn:microsoft.com/office/officeart/2005/8/layout/chevron2"/>
    <dgm:cxn modelId="{EA223D8F-6B27-4139-8A57-7BE7A573E841}" type="presParOf" srcId="{87644DC1-3D71-4455-B04D-084A14A910F8}" destId="{D622F69A-5B5E-4441-AA35-CA514F0C0203}" srcOrd="1" destOrd="0" presId="urn:microsoft.com/office/officeart/2005/8/layout/chevron2"/>
    <dgm:cxn modelId="{09FCD4D9-1AD8-42F3-AEA7-D9E040AF7D46}" type="presParOf" srcId="{43F3F5B8-D2C8-468F-9183-8A3E3F282A2B}" destId="{C38B3074-0F90-4F54-A517-798D8A177DE5}" srcOrd="5" destOrd="0" presId="urn:microsoft.com/office/officeart/2005/8/layout/chevron2"/>
    <dgm:cxn modelId="{0E06AAEA-787F-4C42-BC86-B2BE71E960F6}" type="presParOf" srcId="{43F3F5B8-D2C8-468F-9183-8A3E3F282A2B}" destId="{A92DE741-0B8F-4986-89C7-77E8F78349D8}" srcOrd="6" destOrd="0" presId="urn:microsoft.com/office/officeart/2005/8/layout/chevron2"/>
    <dgm:cxn modelId="{2DFCB07F-E62C-4361-A2B5-D08A737FA04C}" type="presParOf" srcId="{A92DE741-0B8F-4986-89C7-77E8F78349D8}" destId="{EB0283F4-FAF8-4C78-9A88-C9AD908070AB}" srcOrd="0" destOrd="0" presId="urn:microsoft.com/office/officeart/2005/8/layout/chevron2"/>
    <dgm:cxn modelId="{BFF80F35-A36C-41C4-9813-8C37DAAB5E7A}" type="presParOf" srcId="{A92DE741-0B8F-4986-89C7-77E8F78349D8}" destId="{F95FC944-5B9E-46A9-986E-6825D862489B}" srcOrd="1" destOrd="0" presId="urn:microsoft.com/office/officeart/2005/8/layout/chevron2"/>
    <dgm:cxn modelId="{193DE3E1-BF38-41F9-9457-D5A3071B7834}" type="presParOf" srcId="{43F3F5B8-D2C8-468F-9183-8A3E3F282A2B}" destId="{03CC0B12-323D-481A-B0CA-85007689D5C7}" srcOrd="7" destOrd="0" presId="urn:microsoft.com/office/officeart/2005/8/layout/chevron2"/>
    <dgm:cxn modelId="{ADC44083-A5F8-4AEF-97FA-16DAF32D9502}" type="presParOf" srcId="{43F3F5B8-D2C8-468F-9183-8A3E3F282A2B}" destId="{B83B540F-557B-4BC7-8EE9-45FF4E0CD8BA}" srcOrd="8" destOrd="0" presId="urn:microsoft.com/office/officeart/2005/8/layout/chevron2"/>
    <dgm:cxn modelId="{625EA70A-941C-4D06-9DD9-E27AAD36E0F4}" type="presParOf" srcId="{B83B540F-557B-4BC7-8EE9-45FF4E0CD8BA}" destId="{4C4968B8-6328-4B1E-B6BC-337243956148}" srcOrd="0" destOrd="0" presId="urn:microsoft.com/office/officeart/2005/8/layout/chevron2"/>
    <dgm:cxn modelId="{6E7CDE84-BCD0-4660-AAF2-47033837032A}" type="presParOf" srcId="{B83B540F-557B-4BC7-8EE9-45FF4E0CD8BA}" destId="{5DE55BE0-E04D-444B-9493-6158BF0755A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E44CE5-90A6-4E04-B1C8-692C65C3EAC3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5D071320-CA6A-41C5-9A7D-6A932F4283E7}">
      <dgm:prSet phldrT="[Текст]"/>
      <dgm:spPr/>
      <dgm:t>
        <a:bodyPr/>
        <a:lstStyle/>
        <a:p>
          <a:r>
            <a:rPr lang="ru-RU" b="1" dirty="0" smtClean="0">
              <a:solidFill>
                <a:schemeClr val="tx1"/>
              </a:solidFill>
            </a:rPr>
            <a:t>Создание пользовательского интерфейса</a:t>
          </a:r>
          <a:endParaRPr lang="ru-RU" b="1" dirty="0">
            <a:solidFill>
              <a:schemeClr val="tx1"/>
            </a:solidFill>
          </a:endParaRPr>
        </a:p>
      </dgm:t>
    </dgm:pt>
    <dgm:pt modelId="{1FA367E6-4D0C-4DDE-9266-5505B7C3C8A7}" type="parTrans" cxnId="{33CB04DA-AEC1-402D-ADDB-B84C94826DB9}">
      <dgm:prSet/>
      <dgm:spPr/>
      <dgm:t>
        <a:bodyPr/>
        <a:lstStyle/>
        <a:p>
          <a:endParaRPr lang="ru-RU"/>
        </a:p>
      </dgm:t>
    </dgm:pt>
    <dgm:pt modelId="{6A331C36-CB8B-4000-BAE7-583780D7EB0D}" type="sibTrans" cxnId="{33CB04DA-AEC1-402D-ADDB-B84C94826DB9}">
      <dgm:prSet/>
      <dgm:spPr/>
      <dgm:t>
        <a:bodyPr/>
        <a:lstStyle/>
        <a:p>
          <a:endParaRPr lang="ru-RU"/>
        </a:p>
      </dgm:t>
    </dgm:pt>
    <dgm:pt modelId="{DF4B46DE-0DD3-43C2-9085-4B1848E9BACD}">
      <dgm:prSet phldrT="[Текст]"/>
      <dgm:spPr/>
      <dgm:t>
        <a:bodyPr/>
        <a:lstStyle/>
        <a:p>
          <a:r>
            <a:rPr lang="ru-RU" b="1" dirty="0" smtClean="0"/>
            <a:t>Создание класса с событиями</a:t>
          </a:r>
          <a:endParaRPr lang="ru-RU" b="1" dirty="0"/>
        </a:p>
      </dgm:t>
    </dgm:pt>
    <dgm:pt modelId="{74A568C9-209A-4057-9F53-84D0B108F363}" type="parTrans" cxnId="{B5C77159-0DBC-4EE3-875B-C4E764CD767D}">
      <dgm:prSet/>
      <dgm:spPr/>
      <dgm:t>
        <a:bodyPr/>
        <a:lstStyle/>
        <a:p>
          <a:endParaRPr lang="ru-RU"/>
        </a:p>
      </dgm:t>
    </dgm:pt>
    <dgm:pt modelId="{90A6599C-3976-41D0-AF70-6E456017BEC8}" type="sibTrans" cxnId="{B5C77159-0DBC-4EE3-875B-C4E764CD767D}">
      <dgm:prSet/>
      <dgm:spPr/>
      <dgm:t>
        <a:bodyPr/>
        <a:lstStyle/>
        <a:p>
          <a:endParaRPr lang="ru-RU"/>
        </a:p>
      </dgm:t>
    </dgm:pt>
    <dgm:pt modelId="{52FD1F9A-BF3A-477D-9E47-B9AA2276DE13}">
      <dgm:prSet phldrT="[Текст]"/>
      <dgm:spPr/>
      <dgm:t>
        <a:bodyPr/>
        <a:lstStyle/>
        <a:p>
          <a:r>
            <a:rPr lang="ru-RU" b="1" dirty="0" smtClean="0">
              <a:solidFill>
                <a:schemeClr val="tx1"/>
              </a:solidFill>
            </a:rPr>
            <a:t>Разработка событийных процедур</a:t>
          </a:r>
          <a:endParaRPr lang="ru-RU" b="1" dirty="0">
            <a:solidFill>
              <a:schemeClr val="tx1"/>
            </a:solidFill>
          </a:endParaRPr>
        </a:p>
      </dgm:t>
    </dgm:pt>
    <dgm:pt modelId="{CC3232C5-F15F-4550-84F7-A79033E3A0C1}" type="parTrans" cxnId="{607F262A-4E01-4763-B636-51E0E924EA9A}">
      <dgm:prSet/>
      <dgm:spPr/>
      <dgm:t>
        <a:bodyPr/>
        <a:lstStyle/>
        <a:p>
          <a:endParaRPr lang="ru-RU"/>
        </a:p>
      </dgm:t>
    </dgm:pt>
    <dgm:pt modelId="{2FA0E03F-4919-4FAE-A98E-1B9AC88F8CB4}" type="sibTrans" cxnId="{607F262A-4E01-4763-B636-51E0E924EA9A}">
      <dgm:prSet/>
      <dgm:spPr/>
      <dgm:t>
        <a:bodyPr/>
        <a:lstStyle/>
        <a:p>
          <a:endParaRPr lang="ru-RU"/>
        </a:p>
      </dgm:t>
    </dgm:pt>
    <dgm:pt modelId="{0E2507AC-8E37-4D27-8DA1-B44DEF5FC526}">
      <dgm:prSet phldrT="[Текст]"/>
      <dgm:spPr/>
      <dgm:t>
        <a:bodyPr/>
        <a:lstStyle/>
        <a:p>
          <a:r>
            <a:rPr lang="ru-RU" b="1" dirty="0" smtClean="0"/>
            <a:t>Разработка обработчиков событий</a:t>
          </a:r>
          <a:endParaRPr lang="ru-RU" b="1" dirty="0"/>
        </a:p>
      </dgm:t>
    </dgm:pt>
    <dgm:pt modelId="{01FEFABD-F2AF-4FCC-8E4E-6F095F55CF8A}" type="parTrans" cxnId="{B23179C0-BC5C-4B24-A1F0-911EE6452385}">
      <dgm:prSet/>
      <dgm:spPr/>
      <dgm:t>
        <a:bodyPr/>
        <a:lstStyle/>
        <a:p>
          <a:endParaRPr lang="ru-RU"/>
        </a:p>
      </dgm:t>
    </dgm:pt>
    <dgm:pt modelId="{D8A72574-7476-4C8D-91C4-6C017337F4F1}" type="sibTrans" cxnId="{B23179C0-BC5C-4B24-A1F0-911EE6452385}">
      <dgm:prSet/>
      <dgm:spPr/>
      <dgm:t>
        <a:bodyPr/>
        <a:lstStyle/>
        <a:p>
          <a:endParaRPr lang="ru-RU"/>
        </a:p>
      </dgm:t>
    </dgm:pt>
    <dgm:pt modelId="{4F454AE8-A4BB-4E9C-AC48-52736E1637F9}" type="pres">
      <dgm:prSet presAssocID="{28E44CE5-90A6-4E04-B1C8-692C65C3EAC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ADBEB7FF-354F-423A-A2FB-165C3F47E6EB}" type="pres">
      <dgm:prSet presAssocID="{5D071320-CA6A-41C5-9A7D-6A932F4283E7}" presName="composite" presStyleCnt="0"/>
      <dgm:spPr/>
    </dgm:pt>
    <dgm:pt modelId="{7C3EF949-65E4-4BFB-9D2A-0CA453FA7CEE}" type="pres">
      <dgm:prSet presAssocID="{5D071320-CA6A-41C5-9A7D-6A932F4283E7}" presName="parTx" presStyleLbl="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67BF379-45D7-455E-B12D-FD5FA170AE3F}" type="pres">
      <dgm:prSet presAssocID="{5D071320-CA6A-41C5-9A7D-6A932F4283E7}" presName="parSh" presStyleLbl="node1" presStyleIdx="0" presStyleCnt="2"/>
      <dgm:spPr/>
      <dgm:t>
        <a:bodyPr/>
        <a:lstStyle/>
        <a:p>
          <a:endParaRPr lang="ru-RU"/>
        </a:p>
      </dgm:t>
    </dgm:pt>
    <dgm:pt modelId="{DC7E2C60-8354-45F4-91A0-991D536B1DF3}" type="pres">
      <dgm:prSet presAssocID="{5D071320-CA6A-41C5-9A7D-6A932F4283E7}" presName="desTx" presStyleLbl="fgAcc1" presStyleIdx="0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1830FCC-441D-4DE3-8A3E-145CD19284F2}" type="pres">
      <dgm:prSet presAssocID="{6A331C36-CB8B-4000-BAE7-583780D7EB0D}" presName="sibTrans" presStyleLbl="sibTrans2D1" presStyleIdx="0" presStyleCnt="1"/>
      <dgm:spPr/>
      <dgm:t>
        <a:bodyPr/>
        <a:lstStyle/>
        <a:p>
          <a:endParaRPr lang="ru-RU"/>
        </a:p>
      </dgm:t>
    </dgm:pt>
    <dgm:pt modelId="{FE48FB70-6CDD-48FE-85C5-AD496211954F}" type="pres">
      <dgm:prSet presAssocID="{6A331C36-CB8B-4000-BAE7-583780D7EB0D}" presName="connTx" presStyleLbl="sibTrans2D1" presStyleIdx="0" presStyleCnt="1"/>
      <dgm:spPr/>
      <dgm:t>
        <a:bodyPr/>
        <a:lstStyle/>
        <a:p>
          <a:endParaRPr lang="ru-RU"/>
        </a:p>
      </dgm:t>
    </dgm:pt>
    <dgm:pt modelId="{CC10084B-CB10-40CF-9C92-E44791FEFD37}" type="pres">
      <dgm:prSet presAssocID="{52FD1F9A-BF3A-477D-9E47-B9AA2276DE13}" presName="composite" presStyleCnt="0"/>
      <dgm:spPr/>
    </dgm:pt>
    <dgm:pt modelId="{16B151D8-805B-4B4E-BD3D-DF32C6E8BBAC}" type="pres">
      <dgm:prSet presAssocID="{52FD1F9A-BF3A-477D-9E47-B9AA2276DE13}" presName="parTx" presStyleLbl="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4E14801-DC6E-4EF0-9F22-B5B75E3BFFEE}" type="pres">
      <dgm:prSet presAssocID="{52FD1F9A-BF3A-477D-9E47-B9AA2276DE13}" presName="parSh" presStyleLbl="node1" presStyleIdx="1" presStyleCnt="2"/>
      <dgm:spPr/>
      <dgm:t>
        <a:bodyPr/>
        <a:lstStyle/>
        <a:p>
          <a:endParaRPr lang="ru-RU"/>
        </a:p>
      </dgm:t>
    </dgm:pt>
    <dgm:pt modelId="{4FA5C369-FE7E-4028-87BC-4FC59EB8171C}" type="pres">
      <dgm:prSet presAssocID="{52FD1F9A-BF3A-477D-9E47-B9AA2276DE13}" presName="desTx" presStyleLbl="fgAcc1" presStyleIdx="1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CF1D91B-EDA7-491E-8DD3-9663798C9AD1}" type="presOf" srcId="{28E44CE5-90A6-4E04-B1C8-692C65C3EAC3}" destId="{4F454AE8-A4BB-4E9C-AC48-52736E1637F9}" srcOrd="0" destOrd="0" presId="urn:microsoft.com/office/officeart/2005/8/layout/process3"/>
    <dgm:cxn modelId="{607F262A-4E01-4763-B636-51E0E924EA9A}" srcId="{28E44CE5-90A6-4E04-B1C8-692C65C3EAC3}" destId="{52FD1F9A-BF3A-477D-9E47-B9AA2276DE13}" srcOrd="1" destOrd="0" parTransId="{CC3232C5-F15F-4550-84F7-A79033E3A0C1}" sibTransId="{2FA0E03F-4919-4FAE-A98E-1B9AC88F8CB4}"/>
    <dgm:cxn modelId="{6C69C7A2-5135-44D0-8211-C6727CD7C75D}" type="presOf" srcId="{52FD1F9A-BF3A-477D-9E47-B9AA2276DE13}" destId="{64E14801-DC6E-4EF0-9F22-B5B75E3BFFEE}" srcOrd="1" destOrd="0" presId="urn:microsoft.com/office/officeart/2005/8/layout/process3"/>
    <dgm:cxn modelId="{33CB04DA-AEC1-402D-ADDB-B84C94826DB9}" srcId="{28E44CE5-90A6-4E04-B1C8-692C65C3EAC3}" destId="{5D071320-CA6A-41C5-9A7D-6A932F4283E7}" srcOrd="0" destOrd="0" parTransId="{1FA367E6-4D0C-4DDE-9266-5505B7C3C8A7}" sibTransId="{6A331C36-CB8B-4000-BAE7-583780D7EB0D}"/>
    <dgm:cxn modelId="{B23179C0-BC5C-4B24-A1F0-911EE6452385}" srcId="{52FD1F9A-BF3A-477D-9E47-B9AA2276DE13}" destId="{0E2507AC-8E37-4D27-8DA1-B44DEF5FC526}" srcOrd="0" destOrd="0" parTransId="{01FEFABD-F2AF-4FCC-8E4E-6F095F55CF8A}" sibTransId="{D8A72574-7476-4C8D-91C4-6C017337F4F1}"/>
    <dgm:cxn modelId="{767F823F-1891-4313-9C81-4F7A46F5E36B}" type="presOf" srcId="{0E2507AC-8E37-4D27-8DA1-B44DEF5FC526}" destId="{4FA5C369-FE7E-4028-87BC-4FC59EB8171C}" srcOrd="0" destOrd="0" presId="urn:microsoft.com/office/officeart/2005/8/layout/process3"/>
    <dgm:cxn modelId="{00DE8A66-017D-4916-9C61-324C9C2811A0}" type="presOf" srcId="{5D071320-CA6A-41C5-9A7D-6A932F4283E7}" destId="{7C3EF949-65E4-4BFB-9D2A-0CA453FA7CEE}" srcOrd="0" destOrd="0" presId="urn:microsoft.com/office/officeart/2005/8/layout/process3"/>
    <dgm:cxn modelId="{B5C77159-0DBC-4EE3-875B-C4E764CD767D}" srcId="{5D071320-CA6A-41C5-9A7D-6A932F4283E7}" destId="{DF4B46DE-0DD3-43C2-9085-4B1848E9BACD}" srcOrd="0" destOrd="0" parTransId="{74A568C9-209A-4057-9F53-84D0B108F363}" sibTransId="{90A6599C-3976-41D0-AF70-6E456017BEC8}"/>
    <dgm:cxn modelId="{C8601CBB-975D-47D1-BD0C-7DF77D0E5B1B}" type="presOf" srcId="{5D071320-CA6A-41C5-9A7D-6A932F4283E7}" destId="{167BF379-45D7-455E-B12D-FD5FA170AE3F}" srcOrd="1" destOrd="0" presId="urn:microsoft.com/office/officeart/2005/8/layout/process3"/>
    <dgm:cxn modelId="{F6E43378-8076-4C68-B22F-3ED6300142A6}" type="presOf" srcId="{6A331C36-CB8B-4000-BAE7-583780D7EB0D}" destId="{B1830FCC-441D-4DE3-8A3E-145CD19284F2}" srcOrd="0" destOrd="0" presId="urn:microsoft.com/office/officeart/2005/8/layout/process3"/>
    <dgm:cxn modelId="{2E6C5510-5AEE-43DD-871A-7A2F4C19F4B3}" type="presOf" srcId="{52FD1F9A-BF3A-477D-9E47-B9AA2276DE13}" destId="{16B151D8-805B-4B4E-BD3D-DF32C6E8BBAC}" srcOrd="0" destOrd="0" presId="urn:microsoft.com/office/officeart/2005/8/layout/process3"/>
    <dgm:cxn modelId="{99A43D29-B539-4808-BA71-F0D4C0B8B8AA}" type="presOf" srcId="{6A331C36-CB8B-4000-BAE7-583780D7EB0D}" destId="{FE48FB70-6CDD-48FE-85C5-AD496211954F}" srcOrd="1" destOrd="0" presId="urn:microsoft.com/office/officeart/2005/8/layout/process3"/>
    <dgm:cxn modelId="{39DAAE11-8CF3-4E5F-A80C-B2455DE925A9}" type="presOf" srcId="{DF4B46DE-0DD3-43C2-9085-4B1848E9BACD}" destId="{DC7E2C60-8354-45F4-91A0-991D536B1DF3}" srcOrd="0" destOrd="0" presId="urn:microsoft.com/office/officeart/2005/8/layout/process3"/>
    <dgm:cxn modelId="{2CADF60A-CD98-4FC0-AAC3-C0EB1F588F63}" type="presParOf" srcId="{4F454AE8-A4BB-4E9C-AC48-52736E1637F9}" destId="{ADBEB7FF-354F-423A-A2FB-165C3F47E6EB}" srcOrd="0" destOrd="0" presId="urn:microsoft.com/office/officeart/2005/8/layout/process3"/>
    <dgm:cxn modelId="{D1099C14-84C1-431A-9F6F-A6F42421B7F1}" type="presParOf" srcId="{ADBEB7FF-354F-423A-A2FB-165C3F47E6EB}" destId="{7C3EF949-65E4-4BFB-9D2A-0CA453FA7CEE}" srcOrd="0" destOrd="0" presId="urn:microsoft.com/office/officeart/2005/8/layout/process3"/>
    <dgm:cxn modelId="{518CE426-276C-4103-918A-8D7CCCBA92B9}" type="presParOf" srcId="{ADBEB7FF-354F-423A-A2FB-165C3F47E6EB}" destId="{167BF379-45D7-455E-B12D-FD5FA170AE3F}" srcOrd="1" destOrd="0" presId="urn:microsoft.com/office/officeart/2005/8/layout/process3"/>
    <dgm:cxn modelId="{CEAEEBE4-2B54-4421-9BA9-0127116E3811}" type="presParOf" srcId="{ADBEB7FF-354F-423A-A2FB-165C3F47E6EB}" destId="{DC7E2C60-8354-45F4-91A0-991D536B1DF3}" srcOrd="2" destOrd="0" presId="urn:microsoft.com/office/officeart/2005/8/layout/process3"/>
    <dgm:cxn modelId="{0CE38529-F477-4214-981F-AD0C5B53A8EB}" type="presParOf" srcId="{4F454AE8-A4BB-4E9C-AC48-52736E1637F9}" destId="{B1830FCC-441D-4DE3-8A3E-145CD19284F2}" srcOrd="1" destOrd="0" presId="urn:microsoft.com/office/officeart/2005/8/layout/process3"/>
    <dgm:cxn modelId="{635D658B-B116-40A3-8454-B44E70F54491}" type="presParOf" srcId="{B1830FCC-441D-4DE3-8A3E-145CD19284F2}" destId="{FE48FB70-6CDD-48FE-85C5-AD496211954F}" srcOrd="0" destOrd="0" presId="urn:microsoft.com/office/officeart/2005/8/layout/process3"/>
    <dgm:cxn modelId="{636503B8-7EB7-4C27-ACC6-F6B0C75D33A2}" type="presParOf" srcId="{4F454AE8-A4BB-4E9C-AC48-52736E1637F9}" destId="{CC10084B-CB10-40CF-9C92-E44791FEFD37}" srcOrd="2" destOrd="0" presId="urn:microsoft.com/office/officeart/2005/8/layout/process3"/>
    <dgm:cxn modelId="{77771A3D-7FCC-48FE-B00F-45D49947589F}" type="presParOf" srcId="{CC10084B-CB10-40CF-9C92-E44791FEFD37}" destId="{16B151D8-805B-4B4E-BD3D-DF32C6E8BBAC}" srcOrd="0" destOrd="0" presId="urn:microsoft.com/office/officeart/2005/8/layout/process3"/>
    <dgm:cxn modelId="{B0853588-0C78-4108-ADFF-53DDAB4EE428}" type="presParOf" srcId="{CC10084B-CB10-40CF-9C92-E44791FEFD37}" destId="{64E14801-DC6E-4EF0-9F22-B5B75E3BFFEE}" srcOrd="1" destOrd="0" presId="urn:microsoft.com/office/officeart/2005/8/layout/process3"/>
    <dgm:cxn modelId="{E2211BE2-AF44-4D6C-B573-5189CD8B742C}" type="presParOf" srcId="{CC10084B-CB10-40CF-9C92-E44791FEFD37}" destId="{4FA5C369-FE7E-4028-87BC-4FC59EB8171C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1382E98-FCFA-4213-9A6A-8057194EEDD0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590435DA-ECC6-4E5B-A60B-180C38D1A0E9}">
      <dgm:prSet phldrT="[Текст]"/>
      <dgm:spPr/>
      <dgm:t>
        <a:bodyPr/>
        <a:lstStyle/>
        <a:p>
          <a:r>
            <a:rPr lang="ru-RU" b="1" dirty="0" smtClean="0">
              <a:solidFill>
                <a:schemeClr val="tx1"/>
              </a:solidFill>
            </a:rPr>
            <a:t>ИНТЕРФЕЙС ПРИЛОЖЕНИЯ</a:t>
          </a:r>
          <a:endParaRPr lang="ru-RU" b="1" dirty="0">
            <a:solidFill>
              <a:schemeClr val="tx1"/>
            </a:solidFill>
          </a:endParaRPr>
        </a:p>
      </dgm:t>
    </dgm:pt>
    <dgm:pt modelId="{19A88096-37DA-4E1E-BC31-3484AF99FD71}" type="parTrans" cxnId="{3FD09E3D-42F1-4E11-A4D2-30425FC0B25D}">
      <dgm:prSet/>
      <dgm:spPr/>
      <dgm:t>
        <a:bodyPr/>
        <a:lstStyle/>
        <a:p>
          <a:endParaRPr lang="ru-RU"/>
        </a:p>
      </dgm:t>
    </dgm:pt>
    <dgm:pt modelId="{315AB5E2-C2AB-4323-99F6-FA6A173E1000}" type="sibTrans" cxnId="{3FD09E3D-42F1-4E11-A4D2-30425FC0B25D}">
      <dgm:prSet custT="1"/>
      <dgm:spPr/>
      <dgm:t>
        <a:bodyPr/>
        <a:lstStyle/>
        <a:p>
          <a:pPr algn="ctr"/>
          <a:r>
            <a:rPr lang="ru-RU" sz="3600" b="1" i="1" dirty="0" smtClean="0">
              <a:solidFill>
                <a:srgbClr val="002060"/>
              </a:solidFill>
            </a:rPr>
            <a:t>ДОКУМЕНТ</a:t>
          </a:r>
          <a:endParaRPr lang="ru-RU" sz="3600" b="1" i="1" dirty="0">
            <a:solidFill>
              <a:srgbClr val="002060"/>
            </a:solidFill>
          </a:endParaRPr>
        </a:p>
      </dgm:t>
    </dgm:pt>
    <dgm:pt modelId="{55802654-5249-4B25-8DFE-FCE65031A692}">
      <dgm:prSet phldrT="[Текст]" custT="1"/>
      <dgm:spPr/>
      <dgm:t>
        <a:bodyPr/>
        <a:lstStyle/>
        <a:p>
          <a:r>
            <a:rPr lang="en-US" sz="5400" b="1" dirty="0" smtClean="0">
              <a:solidFill>
                <a:schemeClr val="tx1"/>
              </a:solidFill>
            </a:rPr>
            <a:t>SDI</a:t>
          </a:r>
          <a:endParaRPr lang="ru-RU" sz="5400" b="1" dirty="0">
            <a:solidFill>
              <a:schemeClr val="tx1"/>
            </a:solidFill>
          </a:endParaRPr>
        </a:p>
      </dgm:t>
    </dgm:pt>
    <dgm:pt modelId="{ED9834F5-F8DD-4144-A1FC-D40DFEB61B6E}" type="parTrans" cxnId="{D55CF960-913A-4A43-9859-806AA482D82E}">
      <dgm:prSet/>
      <dgm:spPr/>
      <dgm:t>
        <a:bodyPr/>
        <a:lstStyle/>
        <a:p>
          <a:endParaRPr lang="ru-RU"/>
        </a:p>
      </dgm:t>
    </dgm:pt>
    <dgm:pt modelId="{FA0D7D34-BA12-45E0-9C2A-838F9147EAE0}" type="sibTrans" cxnId="{D55CF960-913A-4A43-9859-806AA482D82E}">
      <dgm:prSet custT="1"/>
      <dgm:spPr/>
      <dgm:t>
        <a:bodyPr/>
        <a:lstStyle/>
        <a:p>
          <a:pPr algn="ctr"/>
          <a:r>
            <a:rPr lang="ru-RU" sz="2800" b="1" i="1" dirty="0" smtClean="0">
              <a:solidFill>
                <a:srgbClr val="002060"/>
              </a:solidFill>
            </a:rPr>
            <a:t>ДОКУМЕНТ</a:t>
          </a:r>
          <a:endParaRPr lang="ru-RU" sz="2800" b="1" i="1" dirty="0">
            <a:solidFill>
              <a:srgbClr val="002060"/>
            </a:solidFill>
          </a:endParaRPr>
        </a:p>
      </dgm:t>
    </dgm:pt>
    <dgm:pt modelId="{5768D015-E535-4518-9E23-C123B2CF00A0}">
      <dgm:prSet phldrT="[Текст]" custT="1"/>
      <dgm:spPr/>
      <dgm:t>
        <a:bodyPr/>
        <a:lstStyle/>
        <a:p>
          <a:r>
            <a:rPr lang="en-US" sz="5400" b="1" dirty="0" smtClean="0">
              <a:solidFill>
                <a:schemeClr val="tx1"/>
              </a:solidFill>
            </a:rPr>
            <a:t>MDI</a:t>
          </a:r>
          <a:endParaRPr lang="ru-RU" sz="5400" b="1" dirty="0">
            <a:solidFill>
              <a:schemeClr val="tx1"/>
            </a:solidFill>
          </a:endParaRPr>
        </a:p>
      </dgm:t>
    </dgm:pt>
    <dgm:pt modelId="{B06DF581-A099-47A6-A2F2-7478C596ABA8}" type="parTrans" cxnId="{12758EC1-6185-4AE9-A52A-D48EB6659D82}">
      <dgm:prSet/>
      <dgm:spPr/>
      <dgm:t>
        <a:bodyPr/>
        <a:lstStyle/>
        <a:p>
          <a:endParaRPr lang="ru-RU"/>
        </a:p>
      </dgm:t>
    </dgm:pt>
    <dgm:pt modelId="{E4D593C8-542B-4737-8016-1B7E3BCF3FDC}" type="sibTrans" cxnId="{12758EC1-6185-4AE9-A52A-D48EB6659D82}">
      <dgm:prSet/>
      <dgm:spPr/>
      <dgm:t>
        <a:bodyPr/>
        <a:lstStyle/>
        <a:p>
          <a:endParaRPr lang="ru-RU"/>
        </a:p>
      </dgm:t>
    </dgm:pt>
    <dgm:pt modelId="{9BD65B40-ADCC-4A4C-860A-5C9DD2E3FFF8}">
      <dgm:prSet custT="1"/>
      <dgm:spPr/>
      <dgm:t>
        <a:bodyPr/>
        <a:lstStyle/>
        <a:p>
          <a:r>
            <a:rPr lang="ru-RU" sz="2600" b="1" dirty="0" smtClean="0">
              <a:solidFill>
                <a:schemeClr val="tx1"/>
              </a:solidFill>
            </a:rPr>
            <a:t>ПРИЛОЖЕНИЯ С ФРЕЙМАМИ (ПАНЕЛЯМИ)</a:t>
          </a:r>
          <a:endParaRPr lang="ru-RU" sz="2600" b="1" dirty="0">
            <a:solidFill>
              <a:schemeClr val="tx1"/>
            </a:solidFill>
          </a:endParaRPr>
        </a:p>
      </dgm:t>
    </dgm:pt>
    <dgm:pt modelId="{4350BA16-4599-4910-AD25-1EA9894ABDBA}" type="parTrans" cxnId="{1823579B-F083-4409-A056-5F10C329A336}">
      <dgm:prSet/>
      <dgm:spPr/>
      <dgm:t>
        <a:bodyPr/>
        <a:lstStyle/>
        <a:p>
          <a:endParaRPr lang="ru-RU"/>
        </a:p>
      </dgm:t>
    </dgm:pt>
    <dgm:pt modelId="{802FEDEB-23E0-4F27-9761-599DC942AAE9}" type="sibTrans" cxnId="{1823579B-F083-4409-A056-5F10C329A336}">
      <dgm:prSet/>
      <dgm:spPr/>
      <dgm:t>
        <a:bodyPr/>
        <a:lstStyle/>
        <a:p>
          <a:endParaRPr lang="ru-RU"/>
        </a:p>
      </dgm:t>
    </dgm:pt>
    <dgm:pt modelId="{DCCC6FDC-056E-4465-9E85-1219B09B1A05}" type="pres">
      <dgm:prSet presAssocID="{51382E98-FCFA-4213-9A6A-8057194EEDD0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EB11BB1F-056D-4C47-B480-4F432B83CA54}" type="pres">
      <dgm:prSet presAssocID="{590435DA-ECC6-4E5B-A60B-180C38D1A0E9}" presName="hierRoot1" presStyleCnt="0">
        <dgm:presLayoutVars>
          <dgm:hierBranch val="init"/>
        </dgm:presLayoutVars>
      </dgm:prSet>
      <dgm:spPr/>
    </dgm:pt>
    <dgm:pt modelId="{BC403A47-D5BD-493D-9232-377E52C9352C}" type="pres">
      <dgm:prSet presAssocID="{590435DA-ECC6-4E5B-A60B-180C38D1A0E9}" presName="rootComposite1" presStyleCnt="0"/>
      <dgm:spPr/>
    </dgm:pt>
    <dgm:pt modelId="{F4010AC1-1ECD-40FD-9833-A72693DAB36F}" type="pres">
      <dgm:prSet presAssocID="{590435DA-ECC6-4E5B-A60B-180C38D1A0E9}" presName="rootText1" presStyleLbl="node0" presStyleIdx="0" presStyleCnt="1" custLinFactNeighborX="16865" custLinFactNeighborY="-31727">
        <dgm:presLayoutVars>
          <dgm:chMax/>
          <dgm:chPref val="3"/>
        </dgm:presLayoutVars>
      </dgm:prSet>
      <dgm:spPr/>
      <dgm:t>
        <a:bodyPr/>
        <a:lstStyle/>
        <a:p>
          <a:endParaRPr lang="ru-RU"/>
        </a:p>
      </dgm:t>
    </dgm:pt>
    <dgm:pt modelId="{6F6AD244-2564-43E9-AB77-E6D60A5AF689}" type="pres">
      <dgm:prSet presAssocID="{590435DA-ECC6-4E5B-A60B-180C38D1A0E9}" presName="titleText1" presStyleLbl="fgAcc0" presStyleIdx="0" presStyleCnt="1" custScaleX="171346" custScaleY="146374" custLinFactNeighborX="-1362" custLinFactNeighborY="-4511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  <dgm:pt modelId="{6E976195-7A5C-4EF2-AC0E-E433C0697D71}" type="pres">
      <dgm:prSet presAssocID="{590435DA-ECC6-4E5B-A60B-180C38D1A0E9}" presName="rootConnector1" presStyleLbl="node1" presStyleIdx="0" presStyleCnt="3"/>
      <dgm:spPr/>
      <dgm:t>
        <a:bodyPr/>
        <a:lstStyle/>
        <a:p>
          <a:endParaRPr lang="ru-RU"/>
        </a:p>
      </dgm:t>
    </dgm:pt>
    <dgm:pt modelId="{7A69D0A7-B96C-475A-B727-89867BF23817}" type="pres">
      <dgm:prSet presAssocID="{590435DA-ECC6-4E5B-A60B-180C38D1A0E9}" presName="hierChild2" presStyleCnt="0"/>
      <dgm:spPr/>
    </dgm:pt>
    <dgm:pt modelId="{4C3CF0A8-C644-4BEE-8EC3-F30DE7684DD3}" type="pres">
      <dgm:prSet presAssocID="{ED9834F5-F8DD-4144-A1FC-D40DFEB61B6E}" presName="Name37" presStyleLbl="parChTrans1D2" presStyleIdx="0" presStyleCnt="3"/>
      <dgm:spPr/>
      <dgm:t>
        <a:bodyPr/>
        <a:lstStyle/>
        <a:p>
          <a:endParaRPr lang="ru-RU"/>
        </a:p>
      </dgm:t>
    </dgm:pt>
    <dgm:pt modelId="{5A0249E7-B85F-47BD-BDD9-F07F3E8CC3A3}" type="pres">
      <dgm:prSet presAssocID="{55802654-5249-4B25-8DFE-FCE65031A692}" presName="hierRoot2" presStyleCnt="0">
        <dgm:presLayoutVars>
          <dgm:hierBranch val="init"/>
        </dgm:presLayoutVars>
      </dgm:prSet>
      <dgm:spPr/>
    </dgm:pt>
    <dgm:pt modelId="{7CFB85ED-090F-4985-84DD-D07980675A39}" type="pres">
      <dgm:prSet presAssocID="{55802654-5249-4B25-8DFE-FCE65031A692}" presName="rootComposite" presStyleCnt="0"/>
      <dgm:spPr/>
    </dgm:pt>
    <dgm:pt modelId="{0A1E4951-0A94-4FAF-ACA1-A605B270B9E0}" type="pres">
      <dgm:prSet presAssocID="{55802654-5249-4B25-8DFE-FCE65031A692}" presName="rootText" presStyleLbl="node1" presStyleIdx="0" presStyleCnt="3">
        <dgm:presLayoutVars>
          <dgm:chMax/>
          <dgm:chPref val="3"/>
        </dgm:presLayoutVars>
      </dgm:prSet>
      <dgm:spPr/>
      <dgm:t>
        <a:bodyPr/>
        <a:lstStyle/>
        <a:p>
          <a:endParaRPr lang="ru-RU"/>
        </a:p>
      </dgm:t>
    </dgm:pt>
    <dgm:pt modelId="{CBDA3040-0099-4552-86CF-620A3AD53430}" type="pres">
      <dgm:prSet presAssocID="{55802654-5249-4B25-8DFE-FCE65031A692}" presName="titleText2" presStyleLbl="fgAcc1" presStyleIdx="0" presStyleCnt="3" custScaleX="105087" custLinFactNeighborX="-847" custLinFactNeighborY="10267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  <dgm:pt modelId="{BC665ED5-F57D-414B-A7E5-9C94F2F748F8}" type="pres">
      <dgm:prSet presAssocID="{55802654-5249-4B25-8DFE-FCE65031A692}" presName="rootConnector" presStyleLbl="node2" presStyleIdx="0" presStyleCnt="0"/>
      <dgm:spPr/>
      <dgm:t>
        <a:bodyPr/>
        <a:lstStyle/>
        <a:p>
          <a:endParaRPr lang="ru-RU"/>
        </a:p>
      </dgm:t>
    </dgm:pt>
    <dgm:pt modelId="{A41622BA-3A7A-4910-8636-5AB7AC1C50E4}" type="pres">
      <dgm:prSet presAssocID="{55802654-5249-4B25-8DFE-FCE65031A692}" presName="hierChild4" presStyleCnt="0"/>
      <dgm:spPr/>
    </dgm:pt>
    <dgm:pt modelId="{BC3E801B-CCD9-415A-9346-9BE41F6A4CFE}" type="pres">
      <dgm:prSet presAssocID="{55802654-5249-4B25-8DFE-FCE65031A692}" presName="hierChild5" presStyleCnt="0"/>
      <dgm:spPr/>
    </dgm:pt>
    <dgm:pt modelId="{34934619-2D66-4C7C-8C6D-695E13604B38}" type="pres">
      <dgm:prSet presAssocID="{B06DF581-A099-47A6-A2F2-7478C596ABA8}" presName="Name37" presStyleLbl="parChTrans1D2" presStyleIdx="1" presStyleCnt="3"/>
      <dgm:spPr/>
      <dgm:t>
        <a:bodyPr/>
        <a:lstStyle/>
        <a:p>
          <a:endParaRPr lang="ru-RU"/>
        </a:p>
      </dgm:t>
    </dgm:pt>
    <dgm:pt modelId="{4DA28AE4-87DB-4C5F-A0B4-DD2C0FF96749}" type="pres">
      <dgm:prSet presAssocID="{5768D015-E535-4518-9E23-C123B2CF00A0}" presName="hierRoot2" presStyleCnt="0">
        <dgm:presLayoutVars>
          <dgm:hierBranch val="init"/>
        </dgm:presLayoutVars>
      </dgm:prSet>
      <dgm:spPr/>
    </dgm:pt>
    <dgm:pt modelId="{FCF97EE9-AC27-4FC1-B6D6-C9A8F3FF049A}" type="pres">
      <dgm:prSet presAssocID="{5768D015-E535-4518-9E23-C123B2CF00A0}" presName="rootComposite" presStyleCnt="0"/>
      <dgm:spPr/>
    </dgm:pt>
    <dgm:pt modelId="{1B37F276-7CD7-4ED1-8F61-68E008AA6865}" type="pres">
      <dgm:prSet presAssocID="{5768D015-E535-4518-9E23-C123B2CF00A0}" presName="rootText" presStyleLbl="node1" presStyleIdx="1" presStyleCnt="3">
        <dgm:presLayoutVars>
          <dgm:chMax/>
          <dgm:chPref val="3"/>
        </dgm:presLayoutVars>
      </dgm:prSet>
      <dgm:spPr/>
      <dgm:t>
        <a:bodyPr/>
        <a:lstStyle/>
        <a:p>
          <a:endParaRPr lang="ru-RU"/>
        </a:p>
      </dgm:t>
    </dgm:pt>
    <dgm:pt modelId="{1E5C2E55-FA3F-42A2-AF3A-98AB3258B759}" type="pres">
      <dgm:prSet presAssocID="{5768D015-E535-4518-9E23-C123B2CF00A0}" presName="titleText2" presStyleLbl="fgAcc1" presStyleIdx="1" presStyleCnt="3" custLinFactNeighborX="-8192" custLinFactNeighborY="-15662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  <dgm:pt modelId="{628D25D3-9060-42DF-879D-C8B9C2C9CC50}" type="pres">
      <dgm:prSet presAssocID="{5768D015-E535-4518-9E23-C123B2CF00A0}" presName="rootConnector" presStyleLbl="node2" presStyleIdx="0" presStyleCnt="0"/>
      <dgm:spPr/>
      <dgm:t>
        <a:bodyPr/>
        <a:lstStyle/>
        <a:p>
          <a:endParaRPr lang="ru-RU"/>
        </a:p>
      </dgm:t>
    </dgm:pt>
    <dgm:pt modelId="{5E597CC6-4AFC-4D9C-8543-DB10C0D54911}" type="pres">
      <dgm:prSet presAssocID="{5768D015-E535-4518-9E23-C123B2CF00A0}" presName="hierChild4" presStyleCnt="0"/>
      <dgm:spPr/>
    </dgm:pt>
    <dgm:pt modelId="{E374EAFB-52A8-49EE-8492-3B3E37B13412}" type="pres">
      <dgm:prSet presAssocID="{5768D015-E535-4518-9E23-C123B2CF00A0}" presName="hierChild5" presStyleCnt="0"/>
      <dgm:spPr/>
    </dgm:pt>
    <dgm:pt modelId="{46319977-9C56-42A2-A64E-351CB804906B}" type="pres">
      <dgm:prSet presAssocID="{4350BA16-4599-4910-AD25-1EA9894ABDBA}" presName="Name37" presStyleLbl="parChTrans1D2" presStyleIdx="2" presStyleCnt="3"/>
      <dgm:spPr/>
      <dgm:t>
        <a:bodyPr/>
        <a:lstStyle/>
        <a:p>
          <a:endParaRPr lang="ru-RU"/>
        </a:p>
      </dgm:t>
    </dgm:pt>
    <dgm:pt modelId="{373F6939-AE30-4FDC-B69D-0B9C7BEB67EC}" type="pres">
      <dgm:prSet presAssocID="{9BD65B40-ADCC-4A4C-860A-5C9DD2E3FFF8}" presName="hierRoot2" presStyleCnt="0">
        <dgm:presLayoutVars>
          <dgm:hierBranch val="init"/>
        </dgm:presLayoutVars>
      </dgm:prSet>
      <dgm:spPr/>
    </dgm:pt>
    <dgm:pt modelId="{06F6BF5D-8C8B-42CB-95AA-51558F23B3E1}" type="pres">
      <dgm:prSet presAssocID="{9BD65B40-ADCC-4A4C-860A-5C9DD2E3FFF8}" presName="rootComposite" presStyleCnt="0"/>
      <dgm:spPr/>
    </dgm:pt>
    <dgm:pt modelId="{AA2A0E9B-7174-4630-B660-9EFE52257BC8}" type="pres">
      <dgm:prSet presAssocID="{9BD65B40-ADCC-4A4C-860A-5C9DD2E3FFF8}" presName="rootText" presStyleLbl="node1" presStyleIdx="2" presStyleCnt="3">
        <dgm:presLayoutVars>
          <dgm:chMax/>
          <dgm:chPref val="3"/>
        </dgm:presLayoutVars>
      </dgm:prSet>
      <dgm:spPr/>
      <dgm:t>
        <a:bodyPr/>
        <a:lstStyle/>
        <a:p>
          <a:endParaRPr lang="ru-RU"/>
        </a:p>
      </dgm:t>
    </dgm:pt>
    <dgm:pt modelId="{922F71EA-29DE-4C21-ABC9-1C391BC89C18}" type="pres">
      <dgm:prSet presAssocID="{9BD65B40-ADCC-4A4C-860A-5C9DD2E3FFF8}" presName="titleText2" presStyleLbl="fgAcc1" presStyleIdx="2" presStyleCnt="3" custLinFactNeighborX="-11507" custLinFactNeighborY="21995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  <dgm:pt modelId="{1C2DB18C-0698-40D7-A216-F611322ECDE4}" type="pres">
      <dgm:prSet presAssocID="{9BD65B40-ADCC-4A4C-860A-5C9DD2E3FFF8}" presName="rootConnector" presStyleLbl="node2" presStyleIdx="0" presStyleCnt="0"/>
      <dgm:spPr/>
      <dgm:t>
        <a:bodyPr/>
        <a:lstStyle/>
        <a:p>
          <a:endParaRPr lang="ru-RU"/>
        </a:p>
      </dgm:t>
    </dgm:pt>
    <dgm:pt modelId="{99899DB3-FEE2-4C64-8C7E-174C3AC6F68A}" type="pres">
      <dgm:prSet presAssocID="{9BD65B40-ADCC-4A4C-860A-5C9DD2E3FFF8}" presName="hierChild4" presStyleCnt="0"/>
      <dgm:spPr/>
    </dgm:pt>
    <dgm:pt modelId="{46DBB55E-343E-49BD-8F73-598C2811EAF5}" type="pres">
      <dgm:prSet presAssocID="{9BD65B40-ADCC-4A4C-860A-5C9DD2E3FFF8}" presName="hierChild5" presStyleCnt="0"/>
      <dgm:spPr/>
    </dgm:pt>
    <dgm:pt modelId="{8061D891-0865-4C7A-B4D2-9E7DF38735FA}" type="pres">
      <dgm:prSet presAssocID="{590435DA-ECC6-4E5B-A60B-180C38D1A0E9}" presName="hierChild3" presStyleCnt="0"/>
      <dgm:spPr/>
    </dgm:pt>
  </dgm:ptLst>
  <dgm:cxnLst>
    <dgm:cxn modelId="{9CFC4434-C123-4F17-A06E-957BEC845A22}" type="presOf" srcId="{590435DA-ECC6-4E5B-A60B-180C38D1A0E9}" destId="{6E976195-7A5C-4EF2-AC0E-E433C0697D71}" srcOrd="1" destOrd="0" presId="urn:microsoft.com/office/officeart/2008/layout/NameandTitleOrganizationalChart"/>
    <dgm:cxn modelId="{1E45DFB4-BAAC-4B09-943D-FEAE6763C4A3}" type="presOf" srcId="{4350BA16-4599-4910-AD25-1EA9894ABDBA}" destId="{46319977-9C56-42A2-A64E-351CB804906B}" srcOrd="0" destOrd="0" presId="urn:microsoft.com/office/officeart/2008/layout/NameandTitleOrganizationalChart"/>
    <dgm:cxn modelId="{D55CF960-913A-4A43-9859-806AA482D82E}" srcId="{590435DA-ECC6-4E5B-A60B-180C38D1A0E9}" destId="{55802654-5249-4B25-8DFE-FCE65031A692}" srcOrd="0" destOrd="0" parTransId="{ED9834F5-F8DD-4144-A1FC-D40DFEB61B6E}" sibTransId="{FA0D7D34-BA12-45E0-9C2A-838F9147EAE0}"/>
    <dgm:cxn modelId="{3400DD7B-9507-4D70-B0B3-05EDB144B7CB}" type="presOf" srcId="{315AB5E2-C2AB-4323-99F6-FA6A173E1000}" destId="{6F6AD244-2564-43E9-AB77-E6D60A5AF689}" srcOrd="0" destOrd="0" presId="urn:microsoft.com/office/officeart/2008/layout/NameandTitleOrganizationalChart"/>
    <dgm:cxn modelId="{9EE02CCF-FDD8-4796-8ADA-27614431D9B0}" type="presOf" srcId="{802FEDEB-23E0-4F27-9761-599DC942AAE9}" destId="{922F71EA-29DE-4C21-ABC9-1C391BC89C18}" srcOrd="0" destOrd="0" presId="urn:microsoft.com/office/officeart/2008/layout/NameandTitleOrganizationalChart"/>
    <dgm:cxn modelId="{6697D875-508F-4726-B95A-C43005D61409}" type="presOf" srcId="{9BD65B40-ADCC-4A4C-860A-5C9DD2E3FFF8}" destId="{AA2A0E9B-7174-4630-B660-9EFE52257BC8}" srcOrd="0" destOrd="0" presId="urn:microsoft.com/office/officeart/2008/layout/NameandTitleOrganizationalChart"/>
    <dgm:cxn modelId="{0EB17565-BA90-4855-B7D6-3B96A5F190A5}" type="presOf" srcId="{FA0D7D34-BA12-45E0-9C2A-838F9147EAE0}" destId="{CBDA3040-0099-4552-86CF-620A3AD53430}" srcOrd="0" destOrd="0" presId="urn:microsoft.com/office/officeart/2008/layout/NameandTitleOrganizationalChart"/>
    <dgm:cxn modelId="{82A5DA0A-608A-43A2-BF51-724A49F3742E}" type="presOf" srcId="{B06DF581-A099-47A6-A2F2-7478C596ABA8}" destId="{34934619-2D66-4C7C-8C6D-695E13604B38}" srcOrd="0" destOrd="0" presId="urn:microsoft.com/office/officeart/2008/layout/NameandTitleOrganizationalChart"/>
    <dgm:cxn modelId="{A1658003-5172-4F23-97B2-261EA909F3ED}" type="presOf" srcId="{E4D593C8-542B-4737-8016-1B7E3BCF3FDC}" destId="{1E5C2E55-FA3F-42A2-AF3A-98AB3258B759}" srcOrd="0" destOrd="0" presId="urn:microsoft.com/office/officeart/2008/layout/NameandTitleOrganizationalChart"/>
    <dgm:cxn modelId="{12758EC1-6185-4AE9-A52A-D48EB6659D82}" srcId="{590435DA-ECC6-4E5B-A60B-180C38D1A0E9}" destId="{5768D015-E535-4518-9E23-C123B2CF00A0}" srcOrd="1" destOrd="0" parTransId="{B06DF581-A099-47A6-A2F2-7478C596ABA8}" sibTransId="{E4D593C8-542B-4737-8016-1B7E3BCF3FDC}"/>
    <dgm:cxn modelId="{09BF57A4-199E-48B1-A280-B97A91518D45}" type="presOf" srcId="{590435DA-ECC6-4E5B-A60B-180C38D1A0E9}" destId="{F4010AC1-1ECD-40FD-9833-A72693DAB36F}" srcOrd="0" destOrd="0" presId="urn:microsoft.com/office/officeart/2008/layout/NameandTitleOrganizationalChart"/>
    <dgm:cxn modelId="{CB9DB3FD-0889-4393-957A-1C0DAE5E2B81}" type="presOf" srcId="{55802654-5249-4B25-8DFE-FCE65031A692}" destId="{BC665ED5-F57D-414B-A7E5-9C94F2F748F8}" srcOrd="1" destOrd="0" presId="urn:microsoft.com/office/officeart/2008/layout/NameandTitleOrganizationalChart"/>
    <dgm:cxn modelId="{89E4EA9B-A1B9-4AB6-B18C-E0779DCF88D9}" type="presOf" srcId="{5768D015-E535-4518-9E23-C123B2CF00A0}" destId="{628D25D3-9060-42DF-879D-C8B9C2C9CC50}" srcOrd="1" destOrd="0" presId="urn:microsoft.com/office/officeart/2008/layout/NameandTitleOrganizationalChart"/>
    <dgm:cxn modelId="{D317E492-1F32-43F6-8CDA-5913D3F4C924}" type="presOf" srcId="{51382E98-FCFA-4213-9A6A-8057194EEDD0}" destId="{DCCC6FDC-056E-4465-9E85-1219B09B1A05}" srcOrd="0" destOrd="0" presId="urn:microsoft.com/office/officeart/2008/layout/NameandTitleOrganizationalChart"/>
    <dgm:cxn modelId="{397152B4-BC1A-4DA2-8FA2-FFC501E232A6}" type="presOf" srcId="{ED9834F5-F8DD-4144-A1FC-D40DFEB61B6E}" destId="{4C3CF0A8-C644-4BEE-8EC3-F30DE7684DD3}" srcOrd="0" destOrd="0" presId="urn:microsoft.com/office/officeart/2008/layout/NameandTitleOrganizationalChart"/>
    <dgm:cxn modelId="{81BC21EA-3A67-4CDE-BCDC-5DAEDD95A544}" type="presOf" srcId="{5768D015-E535-4518-9E23-C123B2CF00A0}" destId="{1B37F276-7CD7-4ED1-8F61-68E008AA6865}" srcOrd="0" destOrd="0" presId="urn:microsoft.com/office/officeart/2008/layout/NameandTitleOrganizationalChart"/>
    <dgm:cxn modelId="{43155C61-3C87-4DE6-AAC4-130EF66FEBDB}" type="presOf" srcId="{55802654-5249-4B25-8DFE-FCE65031A692}" destId="{0A1E4951-0A94-4FAF-ACA1-A605B270B9E0}" srcOrd="0" destOrd="0" presId="urn:microsoft.com/office/officeart/2008/layout/NameandTitleOrganizationalChart"/>
    <dgm:cxn modelId="{3FD09E3D-42F1-4E11-A4D2-30425FC0B25D}" srcId="{51382E98-FCFA-4213-9A6A-8057194EEDD0}" destId="{590435DA-ECC6-4E5B-A60B-180C38D1A0E9}" srcOrd="0" destOrd="0" parTransId="{19A88096-37DA-4E1E-BC31-3484AF99FD71}" sibTransId="{315AB5E2-C2AB-4323-99F6-FA6A173E1000}"/>
    <dgm:cxn modelId="{1823579B-F083-4409-A056-5F10C329A336}" srcId="{590435DA-ECC6-4E5B-A60B-180C38D1A0E9}" destId="{9BD65B40-ADCC-4A4C-860A-5C9DD2E3FFF8}" srcOrd="2" destOrd="0" parTransId="{4350BA16-4599-4910-AD25-1EA9894ABDBA}" sibTransId="{802FEDEB-23E0-4F27-9761-599DC942AAE9}"/>
    <dgm:cxn modelId="{69E320E4-928C-4228-860C-F5127ED4D96B}" type="presOf" srcId="{9BD65B40-ADCC-4A4C-860A-5C9DD2E3FFF8}" destId="{1C2DB18C-0698-40D7-A216-F611322ECDE4}" srcOrd="1" destOrd="0" presId="urn:microsoft.com/office/officeart/2008/layout/NameandTitleOrganizationalChart"/>
    <dgm:cxn modelId="{7ED2E997-331B-43A6-A17D-29BBC79BAF13}" type="presParOf" srcId="{DCCC6FDC-056E-4465-9E85-1219B09B1A05}" destId="{EB11BB1F-056D-4C47-B480-4F432B83CA54}" srcOrd="0" destOrd="0" presId="urn:microsoft.com/office/officeart/2008/layout/NameandTitleOrganizationalChart"/>
    <dgm:cxn modelId="{DF40E313-CC64-44F1-A07C-14D18C47790B}" type="presParOf" srcId="{EB11BB1F-056D-4C47-B480-4F432B83CA54}" destId="{BC403A47-D5BD-493D-9232-377E52C9352C}" srcOrd="0" destOrd="0" presId="urn:microsoft.com/office/officeart/2008/layout/NameandTitleOrganizationalChart"/>
    <dgm:cxn modelId="{6E336FE0-669E-4D33-88E8-BDE74AEAE807}" type="presParOf" srcId="{BC403A47-D5BD-493D-9232-377E52C9352C}" destId="{F4010AC1-1ECD-40FD-9833-A72693DAB36F}" srcOrd="0" destOrd="0" presId="urn:microsoft.com/office/officeart/2008/layout/NameandTitleOrganizationalChart"/>
    <dgm:cxn modelId="{44BCA548-DA20-4996-AAA7-4D8FBB64ACFC}" type="presParOf" srcId="{BC403A47-D5BD-493D-9232-377E52C9352C}" destId="{6F6AD244-2564-43E9-AB77-E6D60A5AF689}" srcOrd="1" destOrd="0" presId="urn:microsoft.com/office/officeart/2008/layout/NameandTitleOrganizationalChart"/>
    <dgm:cxn modelId="{9BA3305F-A305-48F1-AD28-3A0C29CE23C5}" type="presParOf" srcId="{BC403A47-D5BD-493D-9232-377E52C9352C}" destId="{6E976195-7A5C-4EF2-AC0E-E433C0697D71}" srcOrd="2" destOrd="0" presId="urn:microsoft.com/office/officeart/2008/layout/NameandTitleOrganizationalChart"/>
    <dgm:cxn modelId="{F9AF6F3C-A841-40D1-8F04-9D76BBE3E3AD}" type="presParOf" srcId="{EB11BB1F-056D-4C47-B480-4F432B83CA54}" destId="{7A69D0A7-B96C-475A-B727-89867BF23817}" srcOrd="1" destOrd="0" presId="urn:microsoft.com/office/officeart/2008/layout/NameandTitleOrganizationalChart"/>
    <dgm:cxn modelId="{A401A94E-B881-4B25-9F4F-A79BD7973926}" type="presParOf" srcId="{7A69D0A7-B96C-475A-B727-89867BF23817}" destId="{4C3CF0A8-C644-4BEE-8EC3-F30DE7684DD3}" srcOrd="0" destOrd="0" presId="urn:microsoft.com/office/officeart/2008/layout/NameandTitleOrganizationalChart"/>
    <dgm:cxn modelId="{3A741996-CDF8-4428-9CA7-A7F774340984}" type="presParOf" srcId="{7A69D0A7-B96C-475A-B727-89867BF23817}" destId="{5A0249E7-B85F-47BD-BDD9-F07F3E8CC3A3}" srcOrd="1" destOrd="0" presId="urn:microsoft.com/office/officeart/2008/layout/NameandTitleOrganizationalChart"/>
    <dgm:cxn modelId="{EF0826A9-E06A-456E-8841-34C3B7B240A6}" type="presParOf" srcId="{5A0249E7-B85F-47BD-BDD9-F07F3E8CC3A3}" destId="{7CFB85ED-090F-4985-84DD-D07980675A39}" srcOrd="0" destOrd="0" presId="urn:microsoft.com/office/officeart/2008/layout/NameandTitleOrganizationalChart"/>
    <dgm:cxn modelId="{77EF9B18-DA6A-4AEE-9845-01C8160F240E}" type="presParOf" srcId="{7CFB85ED-090F-4985-84DD-D07980675A39}" destId="{0A1E4951-0A94-4FAF-ACA1-A605B270B9E0}" srcOrd="0" destOrd="0" presId="urn:microsoft.com/office/officeart/2008/layout/NameandTitleOrganizationalChart"/>
    <dgm:cxn modelId="{4B22B9D5-5EBE-4B31-8B96-1634E173712E}" type="presParOf" srcId="{7CFB85ED-090F-4985-84DD-D07980675A39}" destId="{CBDA3040-0099-4552-86CF-620A3AD53430}" srcOrd="1" destOrd="0" presId="urn:microsoft.com/office/officeart/2008/layout/NameandTitleOrganizationalChart"/>
    <dgm:cxn modelId="{29054135-A716-4F58-A0CC-01CA7EF8B408}" type="presParOf" srcId="{7CFB85ED-090F-4985-84DD-D07980675A39}" destId="{BC665ED5-F57D-414B-A7E5-9C94F2F748F8}" srcOrd="2" destOrd="0" presId="urn:microsoft.com/office/officeart/2008/layout/NameandTitleOrganizationalChart"/>
    <dgm:cxn modelId="{F3ACEF60-7611-464A-8154-B275A213B531}" type="presParOf" srcId="{5A0249E7-B85F-47BD-BDD9-F07F3E8CC3A3}" destId="{A41622BA-3A7A-4910-8636-5AB7AC1C50E4}" srcOrd="1" destOrd="0" presId="urn:microsoft.com/office/officeart/2008/layout/NameandTitleOrganizationalChart"/>
    <dgm:cxn modelId="{DF4C4730-0ADE-44C5-8BFC-B1F9CA02BE4E}" type="presParOf" srcId="{5A0249E7-B85F-47BD-BDD9-F07F3E8CC3A3}" destId="{BC3E801B-CCD9-415A-9346-9BE41F6A4CFE}" srcOrd="2" destOrd="0" presId="urn:microsoft.com/office/officeart/2008/layout/NameandTitleOrganizationalChart"/>
    <dgm:cxn modelId="{2DD9716B-A45A-4BE0-B6EB-F3F07BAA9D0C}" type="presParOf" srcId="{7A69D0A7-B96C-475A-B727-89867BF23817}" destId="{34934619-2D66-4C7C-8C6D-695E13604B38}" srcOrd="2" destOrd="0" presId="urn:microsoft.com/office/officeart/2008/layout/NameandTitleOrganizationalChart"/>
    <dgm:cxn modelId="{42BB7F78-76DF-43A1-9566-B81B3978AAD5}" type="presParOf" srcId="{7A69D0A7-B96C-475A-B727-89867BF23817}" destId="{4DA28AE4-87DB-4C5F-A0B4-DD2C0FF96749}" srcOrd="3" destOrd="0" presId="urn:microsoft.com/office/officeart/2008/layout/NameandTitleOrganizationalChart"/>
    <dgm:cxn modelId="{F79907CD-8D6D-4D88-B5C7-A8EFD9CF6FE6}" type="presParOf" srcId="{4DA28AE4-87DB-4C5F-A0B4-DD2C0FF96749}" destId="{FCF97EE9-AC27-4FC1-B6D6-C9A8F3FF049A}" srcOrd="0" destOrd="0" presId="urn:microsoft.com/office/officeart/2008/layout/NameandTitleOrganizationalChart"/>
    <dgm:cxn modelId="{2D19E919-3779-4AB7-B20D-B16FC5C01699}" type="presParOf" srcId="{FCF97EE9-AC27-4FC1-B6D6-C9A8F3FF049A}" destId="{1B37F276-7CD7-4ED1-8F61-68E008AA6865}" srcOrd="0" destOrd="0" presId="urn:microsoft.com/office/officeart/2008/layout/NameandTitleOrganizationalChart"/>
    <dgm:cxn modelId="{5ED40AB3-DAC6-4C63-88D3-03220515E1C0}" type="presParOf" srcId="{FCF97EE9-AC27-4FC1-B6D6-C9A8F3FF049A}" destId="{1E5C2E55-FA3F-42A2-AF3A-98AB3258B759}" srcOrd="1" destOrd="0" presId="urn:microsoft.com/office/officeart/2008/layout/NameandTitleOrganizationalChart"/>
    <dgm:cxn modelId="{D9F25239-25A4-48EE-A4F1-85633C9E8BF7}" type="presParOf" srcId="{FCF97EE9-AC27-4FC1-B6D6-C9A8F3FF049A}" destId="{628D25D3-9060-42DF-879D-C8B9C2C9CC50}" srcOrd="2" destOrd="0" presId="urn:microsoft.com/office/officeart/2008/layout/NameandTitleOrganizationalChart"/>
    <dgm:cxn modelId="{618D0DBC-1B30-4FBB-BB80-C7B4A4A818B3}" type="presParOf" srcId="{4DA28AE4-87DB-4C5F-A0B4-DD2C0FF96749}" destId="{5E597CC6-4AFC-4D9C-8543-DB10C0D54911}" srcOrd="1" destOrd="0" presId="urn:microsoft.com/office/officeart/2008/layout/NameandTitleOrganizationalChart"/>
    <dgm:cxn modelId="{69654F53-EB3E-404E-9787-79C1568E711E}" type="presParOf" srcId="{4DA28AE4-87DB-4C5F-A0B4-DD2C0FF96749}" destId="{E374EAFB-52A8-49EE-8492-3B3E37B13412}" srcOrd="2" destOrd="0" presId="urn:microsoft.com/office/officeart/2008/layout/NameandTitleOrganizationalChart"/>
    <dgm:cxn modelId="{E1E450EE-CD56-4BB9-9BFE-AAC58DA2AC2B}" type="presParOf" srcId="{7A69D0A7-B96C-475A-B727-89867BF23817}" destId="{46319977-9C56-42A2-A64E-351CB804906B}" srcOrd="4" destOrd="0" presId="urn:microsoft.com/office/officeart/2008/layout/NameandTitleOrganizationalChart"/>
    <dgm:cxn modelId="{4DF04733-87BC-4273-92BE-903442FC3FA5}" type="presParOf" srcId="{7A69D0A7-B96C-475A-B727-89867BF23817}" destId="{373F6939-AE30-4FDC-B69D-0B9C7BEB67EC}" srcOrd="5" destOrd="0" presId="urn:microsoft.com/office/officeart/2008/layout/NameandTitleOrganizationalChart"/>
    <dgm:cxn modelId="{758E48F8-43A2-42D0-8C55-A2896946BB28}" type="presParOf" srcId="{373F6939-AE30-4FDC-B69D-0B9C7BEB67EC}" destId="{06F6BF5D-8C8B-42CB-95AA-51558F23B3E1}" srcOrd="0" destOrd="0" presId="urn:microsoft.com/office/officeart/2008/layout/NameandTitleOrganizationalChart"/>
    <dgm:cxn modelId="{D8DCB213-D3E8-4686-A656-326D098FE084}" type="presParOf" srcId="{06F6BF5D-8C8B-42CB-95AA-51558F23B3E1}" destId="{AA2A0E9B-7174-4630-B660-9EFE52257BC8}" srcOrd="0" destOrd="0" presId="urn:microsoft.com/office/officeart/2008/layout/NameandTitleOrganizationalChart"/>
    <dgm:cxn modelId="{2B08F21C-2C0E-47C4-B5C4-DF5921E4F604}" type="presParOf" srcId="{06F6BF5D-8C8B-42CB-95AA-51558F23B3E1}" destId="{922F71EA-29DE-4C21-ABC9-1C391BC89C18}" srcOrd="1" destOrd="0" presId="urn:microsoft.com/office/officeart/2008/layout/NameandTitleOrganizationalChart"/>
    <dgm:cxn modelId="{A67EE9E7-8FBD-41CF-BB1C-4AABD6925D97}" type="presParOf" srcId="{06F6BF5D-8C8B-42CB-95AA-51558F23B3E1}" destId="{1C2DB18C-0698-40D7-A216-F611322ECDE4}" srcOrd="2" destOrd="0" presId="urn:microsoft.com/office/officeart/2008/layout/NameandTitleOrganizationalChart"/>
    <dgm:cxn modelId="{9A7B3DED-3A33-4792-8193-70011698CFE5}" type="presParOf" srcId="{373F6939-AE30-4FDC-B69D-0B9C7BEB67EC}" destId="{99899DB3-FEE2-4C64-8C7E-174C3AC6F68A}" srcOrd="1" destOrd="0" presId="urn:microsoft.com/office/officeart/2008/layout/NameandTitleOrganizationalChart"/>
    <dgm:cxn modelId="{77EDB337-04F9-4197-89B6-E6255AF54D83}" type="presParOf" srcId="{373F6939-AE30-4FDC-B69D-0B9C7BEB67EC}" destId="{46DBB55E-343E-49BD-8F73-598C2811EAF5}" srcOrd="2" destOrd="0" presId="urn:microsoft.com/office/officeart/2008/layout/NameandTitleOrganizationalChart"/>
    <dgm:cxn modelId="{F0A3F27B-C7D0-427D-BCA8-AEC95C091466}" type="presParOf" srcId="{EB11BB1F-056D-4C47-B480-4F432B83CA54}" destId="{8061D891-0865-4C7A-B4D2-9E7DF38735FA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EE78E5-6535-4118-99CC-AFB83E8A843E}">
      <dsp:nvSpPr>
        <dsp:cNvPr id="0" name=""/>
        <dsp:cNvSpPr/>
      </dsp:nvSpPr>
      <dsp:spPr>
        <a:xfrm rot="5400000">
          <a:off x="-129630" y="129901"/>
          <a:ext cx="864203" cy="60494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kern="1200" dirty="0" smtClean="0">
              <a:solidFill>
                <a:srgbClr val="002060"/>
              </a:solidFill>
            </a:rPr>
            <a:t>1 этап</a:t>
          </a:r>
          <a:endParaRPr lang="ru-RU" sz="1600" b="1" kern="1200" dirty="0">
            <a:solidFill>
              <a:srgbClr val="002060"/>
            </a:solidFill>
          </a:endParaRPr>
        </a:p>
      </dsp:txBody>
      <dsp:txXfrm rot="-5400000">
        <a:off x="1" y="302741"/>
        <a:ext cx="604942" cy="259261"/>
      </dsp:txXfrm>
    </dsp:sp>
    <dsp:sp modelId="{0EC1CB28-ADFB-4B3C-AB91-8C596ADA3660}">
      <dsp:nvSpPr>
        <dsp:cNvPr id="0" name=""/>
        <dsp:cNvSpPr/>
      </dsp:nvSpPr>
      <dsp:spPr>
        <a:xfrm rot="5400000">
          <a:off x="3985414" y="-3399487"/>
          <a:ext cx="561732" cy="73612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b="1" kern="1200" dirty="0" smtClean="0"/>
            <a:t>Создание устройств отображения результатов выполнения программ</a:t>
          </a:r>
          <a:endParaRPr lang="ru-RU" sz="1800" b="1" kern="1200" dirty="0"/>
        </a:p>
      </dsp:txBody>
      <dsp:txXfrm rot="-5400000">
        <a:off x="585656" y="27692"/>
        <a:ext cx="7333828" cy="506890"/>
      </dsp:txXfrm>
    </dsp:sp>
    <dsp:sp modelId="{EDE35B81-44B2-4751-B234-73BF24934815}">
      <dsp:nvSpPr>
        <dsp:cNvPr id="0" name=""/>
        <dsp:cNvSpPr/>
      </dsp:nvSpPr>
      <dsp:spPr>
        <a:xfrm rot="5400000">
          <a:off x="-129630" y="873524"/>
          <a:ext cx="864203" cy="60494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kern="1200" dirty="0" smtClean="0">
              <a:solidFill>
                <a:srgbClr val="002060"/>
              </a:solidFill>
            </a:rPr>
            <a:t>2 этап</a:t>
          </a:r>
          <a:endParaRPr lang="ru-RU" sz="1600" b="1" kern="1200" dirty="0">
            <a:solidFill>
              <a:srgbClr val="002060"/>
            </a:solidFill>
          </a:endParaRPr>
        </a:p>
      </dsp:txBody>
      <dsp:txXfrm rot="-5400000">
        <a:off x="1" y="1046364"/>
        <a:ext cx="604942" cy="259261"/>
      </dsp:txXfrm>
    </dsp:sp>
    <dsp:sp modelId="{1D8AB18E-E05B-41BE-9F68-4D812D410843}">
      <dsp:nvSpPr>
        <dsp:cNvPr id="0" name=""/>
        <dsp:cNvSpPr/>
      </dsp:nvSpPr>
      <dsp:spPr>
        <a:xfrm rot="5400000">
          <a:off x="4004701" y="-2655864"/>
          <a:ext cx="561732" cy="73612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b="1" kern="1200" dirty="0" smtClean="0"/>
            <a:t>Создание средств позиционного ввода</a:t>
          </a:r>
          <a:endParaRPr lang="ru-RU" sz="1800" b="1" kern="1200" dirty="0"/>
        </a:p>
      </dsp:txBody>
      <dsp:txXfrm rot="-5400000">
        <a:off x="604943" y="771315"/>
        <a:ext cx="7333828" cy="506890"/>
      </dsp:txXfrm>
    </dsp:sp>
    <dsp:sp modelId="{DA757887-AEEA-4D58-8193-732BE894907D}">
      <dsp:nvSpPr>
        <dsp:cNvPr id="0" name=""/>
        <dsp:cNvSpPr/>
      </dsp:nvSpPr>
      <dsp:spPr>
        <a:xfrm rot="5400000">
          <a:off x="-129630" y="1617147"/>
          <a:ext cx="864203" cy="60494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kern="1200" dirty="0" smtClean="0">
              <a:solidFill>
                <a:srgbClr val="002060"/>
              </a:solidFill>
            </a:rPr>
            <a:t>3 этап</a:t>
          </a:r>
          <a:endParaRPr lang="ru-RU" sz="1600" b="1" kern="1200" dirty="0">
            <a:solidFill>
              <a:srgbClr val="002060"/>
            </a:solidFill>
          </a:endParaRPr>
        </a:p>
      </dsp:txBody>
      <dsp:txXfrm rot="-5400000">
        <a:off x="1" y="1789987"/>
        <a:ext cx="604942" cy="259261"/>
      </dsp:txXfrm>
    </dsp:sp>
    <dsp:sp modelId="{D622F69A-5B5E-4441-AA35-CA514F0C0203}">
      <dsp:nvSpPr>
        <dsp:cNvPr id="0" name=""/>
        <dsp:cNvSpPr/>
      </dsp:nvSpPr>
      <dsp:spPr>
        <a:xfrm rot="5400000">
          <a:off x="4004701" y="-1912241"/>
          <a:ext cx="561732" cy="73612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b="1" kern="1200" dirty="0" smtClean="0"/>
            <a:t>Создание и развитие средств мультимедиа</a:t>
          </a:r>
          <a:endParaRPr lang="ru-RU" sz="1800" b="1" kern="1200" dirty="0"/>
        </a:p>
      </dsp:txBody>
      <dsp:txXfrm rot="-5400000">
        <a:off x="604943" y="1514938"/>
        <a:ext cx="7333828" cy="506890"/>
      </dsp:txXfrm>
    </dsp:sp>
    <dsp:sp modelId="{EB0283F4-FAF8-4C78-9A88-C9AD908070AB}">
      <dsp:nvSpPr>
        <dsp:cNvPr id="0" name=""/>
        <dsp:cNvSpPr/>
      </dsp:nvSpPr>
      <dsp:spPr>
        <a:xfrm rot="5400000">
          <a:off x="-129630" y="2360770"/>
          <a:ext cx="864203" cy="60494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kern="1200" dirty="0" smtClean="0">
              <a:solidFill>
                <a:srgbClr val="002060"/>
              </a:solidFill>
            </a:rPr>
            <a:t>4 этап</a:t>
          </a:r>
          <a:endParaRPr lang="ru-RU" sz="1600" b="1" kern="1200" dirty="0">
            <a:solidFill>
              <a:srgbClr val="002060"/>
            </a:solidFill>
          </a:endParaRPr>
        </a:p>
      </dsp:txBody>
      <dsp:txXfrm rot="-5400000">
        <a:off x="1" y="2533610"/>
        <a:ext cx="604942" cy="259261"/>
      </dsp:txXfrm>
    </dsp:sp>
    <dsp:sp modelId="{F95FC944-5B9E-46A9-986E-6825D862489B}">
      <dsp:nvSpPr>
        <dsp:cNvPr id="0" name=""/>
        <dsp:cNvSpPr/>
      </dsp:nvSpPr>
      <dsp:spPr>
        <a:xfrm rot="5400000">
          <a:off x="4004701" y="-1168618"/>
          <a:ext cx="561732" cy="73612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b="1" kern="1200" dirty="0" smtClean="0"/>
            <a:t>Создание графических пользовательских инструментов</a:t>
          </a:r>
          <a:endParaRPr lang="ru-RU" sz="1800" b="1" kern="1200" dirty="0"/>
        </a:p>
      </dsp:txBody>
      <dsp:txXfrm rot="-5400000">
        <a:off x="604943" y="2258561"/>
        <a:ext cx="7333828" cy="506890"/>
      </dsp:txXfrm>
    </dsp:sp>
    <dsp:sp modelId="{4C4968B8-6328-4B1E-B6BC-337243956148}">
      <dsp:nvSpPr>
        <dsp:cNvPr id="0" name=""/>
        <dsp:cNvSpPr/>
      </dsp:nvSpPr>
      <dsp:spPr>
        <a:xfrm rot="5400000">
          <a:off x="-129630" y="3104393"/>
          <a:ext cx="864203" cy="60494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kern="1200" dirty="0" smtClean="0">
              <a:solidFill>
                <a:srgbClr val="002060"/>
              </a:solidFill>
            </a:rPr>
            <a:t>5 этап</a:t>
          </a:r>
          <a:endParaRPr lang="ru-RU" sz="1600" b="1" kern="1200" dirty="0">
            <a:solidFill>
              <a:srgbClr val="002060"/>
            </a:solidFill>
          </a:endParaRPr>
        </a:p>
      </dsp:txBody>
      <dsp:txXfrm rot="-5400000">
        <a:off x="1" y="3277233"/>
        <a:ext cx="604942" cy="259261"/>
      </dsp:txXfrm>
    </dsp:sp>
    <dsp:sp modelId="{5DE55BE0-E04D-444B-9493-6158BF0755A5}">
      <dsp:nvSpPr>
        <dsp:cNvPr id="0" name=""/>
        <dsp:cNvSpPr/>
      </dsp:nvSpPr>
      <dsp:spPr>
        <a:xfrm rot="5400000">
          <a:off x="4004701" y="-424996"/>
          <a:ext cx="561732" cy="73612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b="1" kern="1200" dirty="0" smtClean="0"/>
            <a:t>Разработка элементов виртуальной реальности</a:t>
          </a:r>
          <a:endParaRPr lang="ru-RU" sz="1800" b="1" kern="1200" dirty="0"/>
        </a:p>
      </dsp:txBody>
      <dsp:txXfrm rot="-5400000">
        <a:off x="604943" y="3002183"/>
        <a:ext cx="7333828" cy="5068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7BF379-45D7-455E-B12D-FD5FA170AE3F}">
      <dsp:nvSpPr>
        <dsp:cNvPr id="0" name=""/>
        <dsp:cNvSpPr/>
      </dsp:nvSpPr>
      <dsp:spPr>
        <a:xfrm>
          <a:off x="3666" y="1604316"/>
          <a:ext cx="3147408" cy="18884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95250" numCol="1" spcCol="1270" anchor="t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500" b="1" kern="1200" dirty="0" smtClean="0">
              <a:solidFill>
                <a:schemeClr val="tx1"/>
              </a:solidFill>
            </a:rPr>
            <a:t>Создание пользовательского интерфейса</a:t>
          </a:r>
          <a:endParaRPr lang="ru-RU" sz="2500" b="1" kern="1200" dirty="0">
            <a:solidFill>
              <a:schemeClr val="tx1"/>
            </a:solidFill>
          </a:endParaRPr>
        </a:p>
      </dsp:txBody>
      <dsp:txXfrm>
        <a:off x="3666" y="1604316"/>
        <a:ext cx="3147408" cy="1258963"/>
      </dsp:txXfrm>
    </dsp:sp>
    <dsp:sp modelId="{DC7E2C60-8354-45F4-91A0-991D536B1DF3}">
      <dsp:nvSpPr>
        <dsp:cNvPr id="0" name=""/>
        <dsp:cNvSpPr/>
      </dsp:nvSpPr>
      <dsp:spPr>
        <a:xfrm>
          <a:off x="648316" y="2863280"/>
          <a:ext cx="3147408" cy="1440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77800" rIns="177800" bIns="17780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500" b="1" kern="1200" dirty="0" smtClean="0"/>
            <a:t>Создание класса с событиями</a:t>
          </a:r>
          <a:endParaRPr lang="ru-RU" sz="2500" b="1" kern="1200" dirty="0"/>
        </a:p>
      </dsp:txBody>
      <dsp:txXfrm>
        <a:off x="690492" y="2905456"/>
        <a:ext cx="3063056" cy="1355648"/>
      </dsp:txXfrm>
    </dsp:sp>
    <dsp:sp modelId="{B1830FCC-441D-4DE3-8A3E-145CD19284F2}">
      <dsp:nvSpPr>
        <dsp:cNvPr id="0" name=""/>
        <dsp:cNvSpPr/>
      </dsp:nvSpPr>
      <dsp:spPr>
        <a:xfrm>
          <a:off x="3628210" y="1841991"/>
          <a:ext cx="1011527" cy="78361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000" kern="1200"/>
        </a:p>
      </dsp:txBody>
      <dsp:txXfrm>
        <a:off x="3628210" y="1998714"/>
        <a:ext cx="776443" cy="470167"/>
      </dsp:txXfrm>
    </dsp:sp>
    <dsp:sp modelId="{64E14801-DC6E-4EF0-9F22-B5B75E3BFFEE}">
      <dsp:nvSpPr>
        <dsp:cNvPr id="0" name=""/>
        <dsp:cNvSpPr/>
      </dsp:nvSpPr>
      <dsp:spPr>
        <a:xfrm>
          <a:off x="5059617" y="1604316"/>
          <a:ext cx="3147408" cy="18884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95250" numCol="1" spcCol="1270" anchor="t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500" b="1" kern="1200" dirty="0" smtClean="0">
              <a:solidFill>
                <a:schemeClr val="tx1"/>
              </a:solidFill>
            </a:rPr>
            <a:t>Разработка событийных процедур</a:t>
          </a:r>
          <a:endParaRPr lang="ru-RU" sz="2500" b="1" kern="1200" dirty="0">
            <a:solidFill>
              <a:schemeClr val="tx1"/>
            </a:solidFill>
          </a:endParaRPr>
        </a:p>
      </dsp:txBody>
      <dsp:txXfrm>
        <a:off x="5059617" y="1604316"/>
        <a:ext cx="3147408" cy="1258963"/>
      </dsp:txXfrm>
    </dsp:sp>
    <dsp:sp modelId="{4FA5C369-FE7E-4028-87BC-4FC59EB8171C}">
      <dsp:nvSpPr>
        <dsp:cNvPr id="0" name=""/>
        <dsp:cNvSpPr/>
      </dsp:nvSpPr>
      <dsp:spPr>
        <a:xfrm>
          <a:off x="5704267" y="2863280"/>
          <a:ext cx="3147408" cy="1440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77800" rIns="177800" bIns="17780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500" b="1" kern="1200" dirty="0" smtClean="0"/>
            <a:t>Разработка обработчиков событий</a:t>
          </a:r>
          <a:endParaRPr lang="ru-RU" sz="2500" b="1" kern="1200" dirty="0"/>
        </a:p>
      </dsp:txBody>
      <dsp:txXfrm>
        <a:off x="5746443" y="2905456"/>
        <a:ext cx="3063056" cy="13556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319977-9C56-42A2-A64E-351CB804906B}">
      <dsp:nvSpPr>
        <dsp:cNvPr id="0" name=""/>
        <dsp:cNvSpPr/>
      </dsp:nvSpPr>
      <dsp:spPr>
        <a:xfrm>
          <a:off x="4846717" y="1566344"/>
          <a:ext cx="3176053" cy="12448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46137"/>
              </a:lnTo>
              <a:lnTo>
                <a:pt x="3176053" y="946137"/>
              </a:lnTo>
              <a:lnTo>
                <a:pt x="3176053" y="1244871"/>
              </a:lnTo>
            </a:path>
          </a:pathLst>
        </a:custGeom>
        <a:noFill/>
        <a:ln w="34925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934619-2D66-4C7C-8C6D-695E13604B38}">
      <dsp:nvSpPr>
        <dsp:cNvPr id="0" name=""/>
        <dsp:cNvSpPr/>
      </dsp:nvSpPr>
      <dsp:spPr>
        <a:xfrm>
          <a:off x="4705264" y="1566344"/>
          <a:ext cx="141452" cy="1244871"/>
        </a:xfrm>
        <a:custGeom>
          <a:avLst/>
          <a:gdLst/>
          <a:ahLst/>
          <a:cxnLst/>
          <a:rect l="0" t="0" r="0" b="0"/>
          <a:pathLst>
            <a:path>
              <a:moveTo>
                <a:pt x="141452" y="0"/>
              </a:moveTo>
              <a:lnTo>
                <a:pt x="141452" y="946137"/>
              </a:lnTo>
              <a:lnTo>
                <a:pt x="0" y="946137"/>
              </a:lnTo>
              <a:lnTo>
                <a:pt x="0" y="1244871"/>
              </a:lnTo>
            </a:path>
          </a:pathLst>
        </a:custGeom>
        <a:noFill/>
        <a:ln w="34925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3CF0A8-C644-4BEE-8EC3-F30DE7684DD3}">
      <dsp:nvSpPr>
        <dsp:cNvPr id="0" name=""/>
        <dsp:cNvSpPr/>
      </dsp:nvSpPr>
      <dsp:spPr>
        <a:xfrm>
          <a:off x="1331152" y="1566344"/>
          <a:ext cx="3515564" cy="1244871"/>
        </a:xfrm>
        <a:custGeom>
          <a:avLst/>
          <a:gdLst/>
          <a:ahLst/>
          <a:cxnLst/>
          <a:rect l="0" t="0" r="0" b="0"/>
          <a:pathLst>
            <a:path>
              <a:moveTo>
                <a:pt x="3515564" y="0"/>
              </a:moveTo>
              <a:lnTo>
                <a:pt x="3515564" y="946137"/>
              </a:lnTo>
              <a:lnTo>
                <a:pt x="0" y="946137"/>
              </a:lnTo>
              <a:lnTo>
                <a:pt x="0" y="1244871"/>
              </a:lnTo>
            </a:path>
          </a:pathLst>
        </a:custGeom>
        <a:noFill/>
        <a:ln w="34925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010AC1-1ECD-40FD-9833-A72693DAB36F}">
      <dsp:nvSpPr>
        <dsp:cNvPr id="0" name=""/>
        <dsp:cNvSpPr/>
      </dsp:nvSpPr>
      <dsp:spPr>
        <a:xfrm>
          <a:off x="3610335" y="286057"/>
          <a:ext cx="2472762" cy="12802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80663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000" b="1" kern="1200" dirty="0" smtClean="0">
              <a:solidFill>
                <a:schemeClr val="tx1"/>
              </a:solidFill>
            </a:rPr>
            <a:t>ИНТЕРФЕЙС ПРИЛОЖЕНИЯ</a:t>
          </a:r>
          <a:endParaRPr lang="ru-RU" sz="3000" b="1" kern="1200" dirty="0">
            <a:solidFill>
              <a:schemeClr val="tx1"/>
            </a:solidFill>
          </a:endParaRPr>
        </a:p>
      </dsp:txBody>
      <dsp:txXfrm>
        <a:off x="3610335" y="286057"/>
        <a:ext cx="2472762" cy="1280286"/>
      </dsp:txXfrm>
    </dsp:sp>
    <dsp:sp modelId="{6F6AD244-2564-43E9-AB77-E6D60A5AF689}">
      <dsp:nvSpPr>
        <dsp:cNvPr id="0" name=""/>
        <dsp:cNvSpPr/>
      </dsp:nvSpPr>
      <dsp:spPr>
        <a:xfrm>
          <a:off x="2863647" y="1569828"/>
          <a:ext cx="3813282" cy="62466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22860" rIns="9144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600" b="1" i="1" kern="1200" dirty="0" smtClean="0">
              <a:solidFill>
                <a:srgbClr val="002060"/>
              </a:solidFill>
            </a:rPr>
            <a:t>ДОКУМЕНТ</a:t>
          </a:r>
          <a:endParaRPr lang="ru-RU" sz="3600" b="1" i="1" kern="1200" dirty="0">
            <a:solidFill>
              <a:srgbClr val="002060"/>
            </a:solidFill>
          </a:endParaRPr>
        </a:p>
      </dsp:txBody>
      <dsp:txXfrm>
        <a:off x="2863647" y="1569828"/>
        <a:ext cx="3813282" cy="624669"/>
      </dsp:txXfrm>
    </dsp:sp>
    <dsp:sp modelId="{0A1E4951-0A94-4FAF-ACA1-A605B270B9E0}">
      <dsp:nvSpPr>
        <dsp:cNvPr id="0" name=""/>
        <dsp:cNvSpPr/>
      </dsp:nvSpPr>
      <dsp:spPr>
        <a:xfrm>
          <a:off x="94771" y="2811216"/>
          <a:ext cx="2472762" cy="12802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180663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400" b="1" kern="1200" dirty="0" smtClean="0">
              <a:solidFill>
                <a:schemeClr val="tx1"/>
              </a:solidFill>
            </a:rPr>
            <a:t>SDI</a:t>
          </a:r>
          <a:endParaRPr lang="ru-RU" sz="5400" b="1" kern="1200" dirty="0">
            <a:solidFill>
              <a:schemeClr val="tx1"/>
            </a:solidFill>
          </a:endParaRPr>
        </a:p>
      </dsp:txBody>
      <dsp:txXfrm>
        <a:off x="94771" y="2811216"/>
        <a:ext cx="2472762" cy="1280286"/>
      </dsp:txXfrm>
    </dsp:sp>
    <dsp:sp modelId="{CBDA3040-0099-4552-86CF-620A3AD53430}">
      <dsp:nvSpPr>
        <dsp:cNvPr id="0" name=""/>
        <dsp:cNvSpPr/>
      </dsp:nvSpPr>
      <dsp:spPr>
        <a:xfrm>
          <a:off x="513869" y="3850810"/>
          <a:ext cx="2338696" cy="42676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7780" rIns="7112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800" b="1" i="1" kern="1200" dirty="0" smtClean="0">
              <a:solidFill>
                <a:srgbClr val="002060"/>
              </a:solidFill>
            </a:rPr>
            <a:t>ДОКУМЕНТ</a:t>
          </a:r>
          <a:endParaRPr lang="ru-RU" sz="2800" b="1" i="1" kern="1200" dirty="0">
            <a:solidFill>
              <a:srgbClr val="002060"/>
            </a:solidFill>
          </a:endParaRPr>
        </a:p>
      </dsp:txBody>
      <dsp:txXfrm>
        <a:off x="513869" y="3850810"/>
        <a:ext cx="2338696" cy="426762"/>
      </dsp:txXfrm>
    </dsp:sp>
    <dsp:sp modelId="{1B37F276-7CD7-4ED1-8F61-68E008AA6865}">
      <dsp:nvSpPr>
        <dsp:cNvPr id="0" name=""/>
        <dsp:cNvSpPr/>
      </dsp:nvSpPr>
      <dsp:spPr>
        <a:xfrm>
          <a:off x="3468883" y="2811216"/>
          <a:ext cx="2472762" cy="12802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180663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400" b="1" kern="1200" dirty="0" smtClean="0">
              <a:solidFill>
                <a:schemeClr val="tx1"/>
              </a:solidFill>
            </a:rPr>
            <a:t>MDI</a:t>
          </a:r>
          <a:endParaRPr lang="ru-RU" sz="5400" b="1" kern="1200" dirty="0">
            <a:solidFill>
              <a:schemeClr val="tx1"/>
            </a:solidFill>
          </a:endParaRPr>
        </a:p>
      </dsp:txBody>
      <dsp:txXfrm>
        <a:off x="3468883" y="2811216"/>
        <a:ext cx="2472762" cy="1280286"/>
      </dsp:txXfrm>
    </dsp:sp>
    <dsp:sp modelId="{1E5C2E55-FA3F-42A2-AF3A-98AB3258B759}">
      <dsp:nvSpPr>
        <dsp:cNvPr id="0" name=""/>
        <dsp:cNvSpPr/>
      </dsp:nvSpPr>
      <dsp:spPr>
        <a:xfrm>
          <a:off x="3781123" y="3740155"/>
          <a:ext cx="2225486" cy="42676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660" tIns="18415" rIns="73660" bIns="18415" numCol="1" spcCol="1270" anchor="ctr" anchorCtr="0">
          <a:noAutofit/>
        </a:bodyPr>
        <a:lstStyle/>
        <a:p>
          <a:pPr lvl="0" algn="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900" kern="1200"/>
        </a:p>
      </dsp:txBody>
      <dsp:txXfrm>
        <a:off x="3781123" y="3740155"/>
        <a:ext cx="2225486" cy="426762"/>
      </dsp:txXfrm>
    </dsp:sp>
    <dsp:sp modelId="{AA2A0E9B-7174-4630-B660-9EFE52257BC8}">
      <dsp:nvSpPr>
        <dsp:cNvPr id="0" name=""/>
        <dsp:cNvSpPr/>
      </dsp:nvSpPr>
      <dsp:spPr>
        <a:xfrm>
          <a:off x="6786389" y="2811216"/>
          <a:ext cx="2472762" cy="12802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80663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b="1" kern="1200" dirty="0" smtClean="0">
              <a:solidFill>
                <a:schemeClr val="tx1"/>
              </a:solidFill>
            </a:rPr>
            <a:t>ПРИЛОЖЕНИЯ С ФРЕЙМАМИ (ПАНЕЛЯМИ)</a:t>
          </a:r>
          <a:endParaRPr lang="ru-RU" sz="2600" b="1" kern="1200" dirty="0">
            <a:solidFill>
              <a:schemeClr val="tx1"/>
            </a:solidFill>
          </a:endParaRPr>
        </a:p>
      </dsp:txBody>
      <dsp:txXfrm>
        <a:off x="6786389" y="2811216"/>
        <a:ext cx="2472762" cy="1280286"/>
      </dsp:txXfrm>
    </dsp:sp>
    <dsp:sp modelId="{922F71EA-29DE-4C21-ABC9-1C391BC89C18}">
      <dsp:nvSpPr>
        <dsp:cNvPr id="0" name=""/>
        <dsp:cNvSpPr/>
      </dsp:nvSpPr>
      <dsp:spPr>
        <a:xfrm>
          <a:off x="7024855" y="3900861"/>
          <a:ext cx="2225486" cy="42676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660" tIns="18415" rIns="73660" bIns="18415" numCol="1" spcCol="1270" anchor="ctr" anchorCtr="0">
          <a:noAutofit/>
        </a:bodyPr>
        <a:lstStyle/>
        <a:p>
          <a:pPr lvl="0" algn="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900" kern="1200"/>
        </a:p>
      </dsp:txBody>
      <dsp:txXfrm>
        <a:off x="7024855" y="3900861"/>
        <a:ext cx="2225486" cy="4267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e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C3396-AC7C-429C-A5CE-F0D7B5738071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2645D-D2CE-4F7A-A8BB-440A75205E3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115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2645D-D2CE-4F7A-A8BB-440A75205E3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6406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7441599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207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3693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8098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4014978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666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7183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9190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523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78162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35599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16F70D26-6037-4604-9490-ACA90E21E65C}" type="datetimeFigureOut">
              <a:rPr lang="ru-RU" smtClean="0"/>
              <a:t>06.04.2022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CC880472-69AD-449E-892A-1FA5B8EACBC4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13355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13" Type="http://schemas.openxmlformats.org/officeDocument/2006/relationships/image" Target="../media/image7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5.jpe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4.jpeg"/><Relationship Id="rId4" Type="http://schemas.openxmlformats.org/officeDocument/2006/relationships/diagramLayout" Target="../diagrams/layout1.xml"/><Relationship Id="rId9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andex.ru/video/preview/?text=windows%20forms%20c# net framework &#1074;&#1080;&#1076;&#1077;&#1086;&#1091;&#1088;&#1086;&#1082;&#1080;&amp;path=wizard&amp;parent-reqid=1621322938642703-1108840293773120254300175-production-app-host-man-web-yp-26&amp;wiz_type=vital&amp;filmId=13101415887440760959" TargetMode="External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PR7I9nvtzw" TargetMode="External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youtube.com/watch?v=kOlxCTiyCxE" TargetMode="External"/><Relationship Id="rId4" Type="http://schemas.openxmlformats.org/officeDocument/2006/relationships/image" Target="../media/image8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png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7.png"/><Relationship Id="rId4" Type="http://schemas.openxmlformats.org/officeDocument/2006/relationships/image" Target="../media/image9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10926" y="1771362"/>
            <a:ext cx="9339683" cy="2098226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</a:rPr>
              <a:t>WINDOWS</a:t>
            </a:r>
            <a:r>
              <a:rPr lang="ru-RU" b="1" dirty="0" smtClean="0">
                <a:solidFill>
                  <a:srgbClr val="002060"/>
                </a:solidFill>
              </a:rPr>
              <a:t> –ПРИЛОЖЕНИЯ НА </a:t>
            </a:r>
            <a:r>
              <a:rPr lang="en-US" b="1" dirty="0" err="1" smtClean="0">
                <a:solidFill>
                  <a:srgbClr val="002060"/>
                </a:solidFill>
              </a:rPr>
              <a:t>c#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10926" y="4571576"/>
            <a:ext cx="7745963" cy="1086237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ОП.05 Основы алгоритмизации и программирования</a:t>
            </a:r>
            <a:endParaRPr lang="ru-RU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6351" y="0"/>
            <a:ext cx="3355649" cy="2593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2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655" y="864038"/>
            <a:ext cx="3745442" cy="599395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4704" y="864039"/>
            <a:ext cx="3107020" cy="5993959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1303233" y="0"/>
            <a:ext cx="10438688" cy="878080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ФОРМЫ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717705" y="2512464"/>
            <a:ext cx="598205" cy="2221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hlinkClick r:id="" action="ppaction://hlinkshowjump?jump=nextslide"/>
          </p:cNvPr>
          <p:cNvSpPr txBox="1"/>
          <p:nvPr/>
        </p:nvSpPr>
        <p:spPr>
          <a:xfrm>
            <a:off x="4425700" y="2618072"/>
            <a:ext cx="2054793" cy="400110"/>
          </a:xfrm>
          <a:prstGeom prst="rect">
            <a:avLst/>
          </a:prstGeom>
          <a:noFill/>
          <a:ln w="31750"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Вкладка Свойств</a:t>
            </a:r>
            <a:endParaRPr lang="ru-RU" sz="2000" b="1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 flipH="1">
            <a:off x="3041583" y="2618072"/>
            <a:ext cx="1289785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hlinkClick r:id="rId4" action="ppaction://hlinksldjump"/>
          </p:cNvPr>
          <p:cNvSpPr txBox="1"/>
          <p:nvPr/>
        </p:nvSpPr>
        <p:spPr>
          <a:xfrm>
            <a:off x="5983388" y="3350254"/>
            <a:ext cx="2112501" cy="400110"/>
          </a:xfrm>
          <a:prstGeom prst="rect">
            <a:avLst/>
          </a:prstGeom>
          <a:noFill/>
          <a:ln w="31750"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Вкладка Событий</a:t>
            </a:r>
            <a:endParaRPr lang="ru-RU" sz="2000" b="1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681987" y="2818127"/>
            <a:ext cx="240632" cy="2000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6" name="Прямая со стрелкой 15"/>
          <p:cNvCxnSpPr/>
          <p:nvPr/>
        </p:nvCxnSpPr>
        <p:spPr>
          <a:xfrm flipV="1">
            <a:off x="7584707" y="3018182"/>
            <a:ext cx="1020278" cy="33207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81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22370" y="271162"/>
            <a:ext cx="9601200" cy="903122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СВОЙСТВА ФОРМЫ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1578543" y="1026664"/>
            <a:ext cx="10613457" cy="5647700"/>
          </a:xfrm>
          <a:prstGeom prst="rect">
            <a:avLst/>
          </a:prstGeom>
          <a:solidFill>
            <a:srgbClr val="F7F7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altLang="ru-RU" sz="1900" b="1" i="1" dirty="0" smtClean="0">
                <a:solidFill>
                  <a:srgbClr val="002060"/>
                </a:solidFill>
              </a:rPr>
              <a:t>Name: </a:t>
            </a:r>
            <a:r>
              <a:rPr lang="ru-RU" altLang="ru-RU" sz="1900" b="1" dirty="0" smtClean="0"/>
              <a:t>устанавливает имя формы - точнее имя класса, который наследуется от класса </a:t>
            </a:r>
            <a:r>
              <a:rPr lang="ru-RU" altLang="ru-RU" sz="1900" b="1" i="1" dirty="0" err="1" smtClean="0">
                <a:solidFill>
                  <a:srgbClr val="002060"/>
                </a:solidFill>
              </a:rPr>
              <a:t>Form</a:t>
            </a:r>
            <a:endParaRPr lang="ru-RU" altLang="ru-RU" sz="1900" b="1" i="1" dirty="0" smtClean="0">
              <a:solidFill>
                <a:srgbClr val="002060"/>
              </a:solidFill>
            </a:endParaRPr>
          </a:p>
          <a:p>
            <a:pPr marR="0" lv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altLang="ru-RU" sz="1900" b="1" i="1" dirty="0" err="1">
                <a:solidFill>
                  <a:srgbClr val="002060"/>
                </a:solidFill>
              </a:rPr>
              <a:t>BackColor</a:t>
            </a:r>
            <a:r>
              <a:rPr lang="ru-RU" altLang="ru-RU" sz="1900" b="1" i="1" dirty="0">
                <a:solidFill>
                  <a:srgbClr val="002060"/>
                </a:solidFill>
              </a:rPr>
              <a:t>:</a:t>
            </a:r>
            <a:r>
              <a:rPr lang="ru-RU" altLang="ru-RU" sz="1900" b="1" dirty="0" smtClean="0"/>
              <a:t> указывает на фоновый цвет формы. </a:t>
            </a:r>
          </a:p>
          <a:p>
            <a:pPr marR="0" lv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altLang="ru-RU" sz="1900" b="1" i="1" dirty="0" err="1">
                <a:solidFill>
                  <a:srgbClr val="002060"/>
                </a:solidFill>
              </a:rPr>
              <a:t>BackgroundImage</a:t>
            </a:r>
            <a:r>
              <a:rPr lang="ru-RU" altLang="ru-RU" sz="1900" b="1" i="1" dirty="0">
                <a:solidFill>
                  <a:srgbClr val="002060"/>
                </a:solidFill>
              </a:rPr>
              <a:t>:</a:t>
            </a:r>
            <a:r>
              <a:rPr lang="ru-RU" altLang="ru-RU" sz="1900" b="1" dirty="0" smtClean="0"/>
              <a:t> указывает на фоновое изображение формы</a:t>
            </a:r>
          </a:p>
          <a:p>
            <a:pPr marR="0" lv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altLang="ru-RU" sz="1900" b="1" i="1" dirty="0" err="1">
                <a:solidFill>
                  <a:srgbClr val="002060"/>
                </a:solidFill>
              </a:rPr>
              <a:t>BackgroundImageLayout</a:t>
            </a:r>
            <a:r>
              <a:rPr lang="ru-RU" altLang="ru-RU" sz="1900" b="1" i="1" dirty="0">
                <a:solidFill>
                  <a:srgbClr val="002060"/>
                </a:solidFill>
              </a:rPr>
              <a:t>: </a:t>
            </a:r>
            <a:r>
              <a:rPr lang="ru-RU" altLang="ru-RU" sz="1900" b="1" dirty="0" smtClean="0"/>
              <a:t>определяет, как изображение, заданное в свойстве </a:t>
            </a:r>
            <a:r>
              <a:rPr lang="ru-RU" altLang="ru-RU" sz="1900" b="1" i="1" dirty="0" err="1" smtClean="0">
                <a:solidFill>
                  <a:srgbClr val="002060"/>
                </a:solidFill>
              </a:rPr>
              <a:t>BackgroundImage</a:t>
            </a:r>
            <a:r>
              <a:rPr lang="ru-RU" altLang="ru-RU" sz="1900" b="1" dirty="0" smtClean="0"/>
              <a:t>, будет располагаться на форме.</a:t>
            </a:r>
          </a:p>
          <a:p>
            <a:pPr marR="0" lv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altLang="ru-RU" sz="1900" b="1" i="1" dirty="0" err="1">
                <a:solidFill>
                  <a:srgbClr val="002060"/>
                </a:solidFill>
              </a:rPr>
              <a:t>ControlBox</a:t>
            </a:r>
            <a:r>
              <a:rPr lang="ru-RU" altLang="ru-RU" sz="1900" b="1" i="1" dirty="0">
                <a:solidFill>
                  <a:srgbClr val="002060"/>
                </a:solidFill>
              </a:rPr>
              <a:t>: у</a:t>
            </a:r>
            <a:r>
              <a:rPr lang="ru-RU" altLang="ru-RU" sz="1900" b="1" dirty="0" smtClean="0"/>
              <a:t>казывает, отображается ли меню формы ( меню самого верхнего уровня, где находятся иконка приложения, заголовок формы, а также кнопки минимизации формы и крестик).</a:t>
            </a:r>
          </a:p>
          <a:p>
            <a:pPr marR="0" lv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altLang="ru-RU" sz="1900" b="1" i="1" dirty="0" err="1">
                <a:solidFill>
                  <a:srgbClr val="002060"/>
                </a:solidFill>
              </a:rPr>
              <a:t>Cursor</a:t>
            </a:r>
            <a:r>
              <a:rPr lang="ru-RU" altLang="ru-RU" sz="1900" b="1" i="1" dirty="0">
                <a:solidFill>
                  <a:srgbClr val="002060"/>
                </a:solidFill>
              </a:rPr>
              <a:t>: </a:t>
            </a:r>
            <a:r>
              <a:rPr lang="ru-RU" altLang="ru-RU" sz="1900" b="1" dirty="0" smtClean="0"/>
              <a:t>определяет тип курсора, который используется на форме.</a:t>
            </a:r>
          </a:p>
          <a:p>
            <a:pPr marR="0" lv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altLang="ru-RU" sz="1900" b="1" i="1" dirty="0" err="1">
                <a:solidFill>
                  <a:srgbClr val="002060"/>
                </a:solidFill>
              </a:rPr>
              <a:t>Enabled</a:t>
            </a:r>
            <a:r>
              <a:rPr lang="ru-RU" altLang="ru-RU" sz="1900" b="1" i="1" dirty="0">
                <a:solidFill>
                  <a:srgbClr val="002060"/>
                </a:solidFill>
              </a:rPr>
              <a:t>:</a:t>
            </a:r>
            <a:r>
              <a:rPr lang="ru-RU" altLang="ru-RU" sz="1900" b="1" dirty="0" smtClean="0"/>
              <a:t> если данное свойство имеет значение </a:t>
            </a:r>
            <a:r>
              <a:rPr lang="ru-RU" altLang="ru-RU" sz="1900" b="1" i="1" dirty="0" err="1" smtClean="0">
                <a:solidFill>
                  <a:srgbClr val="002060"/>
                </a:solidFill>
              </a:rPr>
              <a:t>false</a:t>
            </a:r>
            <a:r>
              <a:rPr lang="ru-RU" altLang="ru-RU" sz="1900" b="1" dirty="0" smtClean="0"/>
              <a:t>, то она не сможет получать ввод от пользователя.</a:t>
            </a:r>
          </a:p>
          <a:p>
            <a:pPr marR="0" lv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altLang="ru-RU" sz="1900" b="1" i="1" dirty="0" err="1">
                <a:solidFill>
                  <a:srgbClr val="002060"/>
                </a:solidFill>
              </a:rPr>
              <a:t>Font</a:t>
            </a:r>
            <a:r>
              <a:rPr lang="ru-RU" altLang="ru-RU" sz="1900" b="1" i="1" dirty="0">
                <a:solidFill>
                  <a:srgbClr val="002060"/>
                </a:solidFill>
              </a:rPr>
              <a:t>:</a:t>
            </a:r>
            <a:r>
              <a:rPr lang="ru-RU" altLang="ru-RU" sz="1900" b="1" dirty="0" smtClean="0"/>
              <a:t> задает шрифт для всей формы и всех помещенных на нее элементов управления.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900" b="1" i="1" dirty="0" err="1">
                <a:solidFill>
                  <a:srgbClr val="002060"/>
                </a:solidFill>
              </a:rPr>
              <a:t>ForeColor</a:t>
            </a:r>
            <a:r>
              <a:rPr lang="ru-RU" sz="1900" b="1" i="1" dirty="0">
                <a:solidFill>
                  <a:srgbClr val="002060"/>
                </a:solidFill>
              </a:rPr>
              <a:t>: </a:t>
            </a:r>
            <a:r>
              <a:rPr lang="ru-RU" sz="1900" b="1" dirty="0">
                <a:solidFill>
                  <a:schemeClr val="tx1"/>
                </a:solidFill>
              </a:rPr>
              <a:t>цвет шрифта на форме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900" b="1" i="1" dirty="0" err="1">
                <a:solidFill>
                  <a:srgbClr val="002060"/>
                </a:solidFill>
              </a:rPr>
              <a:t>FormBorderStyle</a:t>
            </a:r>
            <a:r>
              <a:rPr lang="ru-RU" sz="1900" b="1" i="1" dirty="0">
                <a:solidFill>
                  <a:srgbClr val="002060"/>
                </a:solidFill>
              </a:rPr>
              <a:t>: </a:t>
            </a:r>
            <a:r>
              <a:rPr lang="ru-RU" sz="1900" b="1" dirty="0">
                <a:solidFill>
                  <a:schemeClr val="tx1"/>
                </a:solidFill>
              </a:rPr>
              <a:t>указывает, как будет отображаться граница формы и строка заголовка. </a:t>
            </a:r>
            <a:r>
              <a:rPr lang="ru-RU" sz="1900" b="1" i="1" dirty="0" err="1" smtClean="0">
                <a:solidFill>
                  <a:srgbClr val="002060"/>
                </a:solidFill>
              </a:rPr>
              <a:t>HelpButton</a:t>
            </a:r>
            <a:r>
              <a:rPr lang="ru-RU" sz="1900" b="1" i="1" dirty="0">
                <a:solidFill>
                  <a:srgbClr val="002060"/>
                </a:solidFill>
              </a:rPr>
              <a:t>: </a:t>
            </a:r>
            <a:r>
              <a:rPr lang="ru-RU" sz="1900" b="1" dirty="0">
                <a:solidFill>
                  <a:schemeClr val="tx1"/>
                </a:solidFill>
              </a:rPr>
              <a:t>указывает, отображается ли кнопка справки формы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900" b="1" i="1" dirty="0">
                <a:solidFill>
                  <a:srgbClr val="002060"/>
                </a:solidFill>
              </a:rPr>
              <a:t>Icon:</a:t>
            </a:r>
            <a:r>
              <a:rPr lang="ru-RU" sz="1900" b="1" dirty="0">
                <a:solidFill>
                  <a:schemeClr val="tx1"/>
                </a:solidFill>
              </a:rPr>
              <a:t> задает иконку </a:t>
            </a:r>
            <a:r>
              <a:rPr lang="ru-RU" sz="1900" b="1" dirty="0" smtClean="0">
                <a:solidFill>
                  <a:schemeClr val="tx1"/>
                </a:solidFill>
              </a:rPr>
              <a:t>формы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900" b="1" i="1" dirty="0" err="1">
                <a:solidFill>
                  <a:srgbClr val="002060"/>
                </a:solidFill>
              </a:rPr>
              <a:t>Size</a:t>
            </a:r>
            <a:r>
              <a:rPr lang="ru-RU" sz="1900" b="1" i="1" dirty="0">
                <a:solidFill>
                  <a:srgbClr val="002060"/>
                </a:solidFill>
              </a:rPr>
              <a:t>: </a:t>
            </a:r>
            <a:r>
              <a:rPr lang="ru-RU" sz="1900" b="1" dirty="0"/>
              <a:t>определяет начальный размер формы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900" b="1" i="1" dirty="0" err="1">
                <a:solidFill>
                  <a:srgbClr val="002060"/>
                </a:solidFill>
              </a:rPr>
              <a:t>StartPosition</a:t>
            </a:r>
            <a:r>
              <a:rPr lang="ru-RU" sz="1900" b="1" i="1" dirty="0">
                <a:solidFill>
                  <a:srgbClr val="002060"/>
                </a:solidFill>
              </a:rPr>
              <a:t>: </a:t>
            </a:r>
            <a:r>
              <a:rPr lang="ru-RU" sz="1900" b="1" dirty="0"/>
              <a:t>указывает на начальную позицию, с которой форма появляется на экране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900" b="1" i="1" dirty="0">
                <a:solidFill>
                  <a:srgbClr val="002060"/>
                </a:solidFill>
              </a:rPr>
              <a:t>Text: </a:t>
            </a:r>
            <a:r>
              <a:rPr lang="ru-RU" sz="1900" b="1" dirty="0"/>
              <a:t>определяет заголовок </a:t>
            </a:r>
            <a:r>
              <a:rPr lang="ru-RU" sz="1900" b="1" dirty="0" smtClean="0"/>
              <a:t>формы</a:t>
            </a: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Управляющая кнопка: назад 9">
            <a:hlinkClick r:id="" action="ppaction://hlinkshowjump?jump=previousslide" highlightClick="1"/>
          </p:cNvPr>
          <p:cNvSpPr/>
          <p:nvPr/>
        </p:nvSpPr>
        <p:spPr>
          <a:xfrm>
            <a:off x="11348185" y="6371924"/>
            <a:ext cx="519764" cy="37538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9585533" y="0"/>
            <a:ext cx="2606467" cy="102666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0107515" y="623843"/>
            <a:ext cx="358924" cy="40282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5221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640650" y="905854"/>
            <a:ext cx="9374738" cy="4961546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4000"/>
              </a:lnSpc>
              <a:buNone/>
            </a:pPr>
            <a:r>
              <a:rPr lang="ru-RU" sz="2400" b="1" dirty="0"/>
              <a:t>Управление </a:t>
            </a:r>
            <a:r>
              <a:rPr lang="en-US" sz="2400" b="1" dirty="0"/>
              <a:t>Windows-</a:t>
            </a:r>
            <a:r>
              <a:rPr lang="ru-RU" sz="2400" b="1" dirty="0"/>
              <a:t>приложением основано </a:t>
            </a:r>
            <a:r>
              <a:rPr lang="ru-RU" sz="2400" b="1" dirty="0" smtClean="0"/>
              <a:t>                                                 на  понятии </a:t>
            </a:r>
            <a:r>
              <a:rPr lang="ru-RU" sz="2400" b="1" dirty="0"/>
              <a:t>события (</a:t>
            </a:r>
            <a:r>
              <a:rPr lang="en-US" sz="2400" b="1" i="1" dirty="0">
                <a:solidFill>
                  <a:srgbClr val="002060"/>
                </a:solidFill>
              </a:rPr>
              <a:t>event</a:t>
            </a:r>
            <a:r>
              <a:rPr lang="en-US" sz="2400" b="1" dirty="0"/>
              <a:t>).  </a:t>
            </a:r>
            <a:r>
              <a:rPr lang="ru-RU" sz="2400" b="1" dirty="0"/>
              <a:t> </a:t>
            </a:r>
          </a:p>
          <a:p>
            <a:pPr marL="355600" indent="0">
              <a:buNone/>
            </a:pPr>
            <a:r>
              <a:rPr lang="ru-RU" sz="2400" b="1" i="1" dirty="0" smtClean="0">
                <a:solidFill>
                  <a:srgbClr val="002060"/>
                </a:solidFill>
              </a:rPr>
              <a:t>Событие</a:t>
            </a:r>
            <a:r>
              <a:rPr lang="ru-RU" sz="2400" b="1" i="1" dirty="0">
                <a:solidFill>
                  <a:srgbClr val="002060"/>
                </a:solidFill>
              </a:rPr>
              <a:t> </a:t>
            </a:r>
            <a:r>
              <a:rPr lang="ru-RU" sz="2400" b="1" i="1" dirty="0" smtClean="0">
                <a:solidFill>
                  <a:srgbClr val="002060"/>
                </a:solidFill>
              </a:rPr>
              <a:t>-</a:t>
            </a:r>
            <a:r>
              <a:rPr lang="ru-RU" sz="2400" b="1" dirty="0" smtClean="0"/>
              <a:t> </a:t>
            </a:r>
            <a:r>
              <a:rPr lang="ru-RU" sz="2400" b="1" dirty="0"/>
              <a:t>это действие, требующее </a:t>
            </a:r>
            <a:r>
              <a:rPr lang="ru-RU" sz="2400" b="1" dirty="0" smtClean="0"/>
              <a:t>                                                    реагирования </a:t>
            </a:r>
            <a:r>
              <a:rPr lang="ru-RU" sz="2400" b="1" dirty="0"/>
              <a:t>или "обработки" в коде. </a:t>
            </a:r>
            <a:endParaRPr lang="ru-RU" sz="2400" b="1" dirty="0" smtClean="0"/>
          </a:p>
          <a:p>
            <a:pPr marL="0" indent="0">
              <a:buNone/>
            </a:pPr>
            <a:r>
              <a:rPr lang="ru-RU" sz="2400" b="1" dirty="0" smtClean="0"/>
              <a:t>События </a:t>
            </a:r>
            <a:r>
              <a:rPr lang="ru-RU" sz="2400" b="1" dirty="0"/>
              <a:t>могут генерироваться действиями пользователя (например, нажатием кнопки мыши или клавиши на клавиатуре), </a:t>
            </a:r>
            <a:r>
              <a:rPr lang="ru-RU" sz="2400" b="1" dirty="0" smtClean="0"/>
              <a:t>программным </a:t>
            </a:r>
            <a:r>
              <a:rPr lang="ru-RU" sz="2400" b="1" dirty="0"/>
              <a:t>кодом или системой</a:t>
            </a:r>
            <a:r>
              <a:rPr lang="ru-RU" sz="2400" b="1" dirty="0" smtClean="0"/>
              <a:t>.</a:t>
            </a:r>
          </a:p>
          <a:p>
            <a:pPr marL="0" indent="0">
              <a:buNone/>
            </a:pPr>
            <a:r>
              <a:rPr lang="ru-RU" sz="2400" b="1" dirty="0"/>
              <a:t>Приложения, управляемые событиями, выполняют код в ответ на событие. </a:t>
            </a:r>
            <a:endParaRPr lang="ru-RU" sz="2400" b="1" dirty="0" smtClean="0"/>
          </a:p>
          <a:p>
            <a:pPr marL="0" indent="0">
              <a:buNone/>
            </a:pPr>
            <a:r>
              <a:rPr lang="ru-RU" sz="2400" b="1" dirty="0" smtClean="0"/>
              <a:t>Каждая </a:t>
            </a:r>
            <a:r>
              <a:rPr lang="ru-RU" sz="2400" b="1" dirty="0"/>
              <a:t>форма и элемент управления имеют предопределенный набор событий, который можно запрограммировать. </a:t>
            </a:r>
            <a:endParaRPr lang="ru-RU" sz="2400" b="1" dirty="0" smtClean="0"/>
          </a:p>
          <a:p>
            <a:pPr marL="0" indent="0">
              <a:buNone/>
            </a:pPr>
            <a:r>
              <a:rPr lang="ru-RU" sz="2400" b="1" dirty="0" smtClean="0"/>
              <a:t>Если </a:t>
            </a:r>
            <a:r>
              <a:rPr lang="ru-RU" sz="2400" b="1" dirty="0"/>
              <a:t>возникает такое событие, а в соответствующем обработчике событий имеется код, этот код выполняется.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2055263" y="79048"/>
            <a:ext cx="9601200" cy="826806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СОБЫТИЯ</a:t>
            </a:r>
          </a:p>
        </p:txBody>
      </p:sp>
      <p:pic>
        <p:nvPicPr>
          <p:cNvPr id="1026" name="Picture 2" descr="https://edu.vgsa.ru/pluginfile.php/52237/course/overviewfiles/social-network-concept_zkEQOqrd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243" y="0"/>
            <a:ext cx="3336758" cy="2502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064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197456" y="269783"/>
            <a:ext cx="3888757" cy="4167739"/>
          </a:xfrm>
          <a:prstGeom prst="rect">
            <a:avLst/>
          </a:prstGeom>
        </p:spPr>
      </p:pic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206241" y="59067"/>
            <a:ext cx="6939814" cy="892743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СОБЫТИЯ</a:t>
            </a:r>
          </a:p>
        </p:txBody>
      </p:sp>
      <p:pic>
        <p:nvPicPr>
          <p:cNvPr id="6" name="Рисунок 5"/>
          <p:cNvPicPr/>
          <p:nvPr/>
        </p:nvPicPr>
        <p:blipFill>
          <a:blip r:embed="rId3"/>
          <a:stretch>
            <a:fillRect/>
          </a:stretch>
        </p:blipFill>
        <p:spPr>
          <a:xfrm>
            <a:off x="1721744" y="3105419"/>
            <a:ext cx="5636411" cy="3227303"/>
          </a:xfrm>
          <a:prstGeom prst="rect">
            <a:avLst/>
          </a:prstGeom>
        </p:spPr>
      </p:pic>
      <p:pic>
        <p:nvPicPr>
          <p:cNvPr id="7" name="Рисунок 6"/>
          <p:cNvPicPr/>
          <p:nvPr/>
        </p:nvPicPr>
        <p:blipFill>
          <a:blip r:embed="rId4"/>
          <a:stretch>
            <a:fillRect/>
          </a:stretch>
        </p:blipFill>
        <p:spPr>
          <a:xfrm>
            <a:off x="6697266" y="595359"/>
            <a:ext cx="3914274" cy="4552750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6818798" y="4621431"/>
            <a:ext cx="2906830" cy="2791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2197456" y="2781187"/>
            <a:ext cx="4499810" cy="2791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Выгнутая вправо стрелка 1"/>
          <p:cNvSpPr/>
          <p:nvPr/>
        </p:nvSpPr>
        <p:spPr>
          <a:xfrm rot="950066">
            <a:off x="6766018" y="4935524"/>
            <a:ext cx="693019" cy="66698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389841" y="6126283"/>
            <a:ext cx="108579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444444"/>
                </a:solidFill>
                <a:latin typeface="Raleway"/>
              </a:rPr>
              <a:t>Обработчик события по сути является методом, который </a:t>
            </a:r>
            <a:r>
              <a:rPr lang="ru-RU" b="1" dirty="0" smtClean="0">
                <a:solidFill>
                  <a:srgbClr val="444444"/>
                </a:solidFill>
                <a:latin typeface="Raleway"/>
              </a:rPr>
              <a:t>вызывается при наступлении определенного </a:t>
            </a:r>
            <a:r>
              <a:rPr lang="ru-RU" b="1" dirty="0">
                <a:solidFill>
                  <a:srgbClr val="444444"/>
                </a:solidFill>
                <a:latin typeface="Raleway"/>
              </a:rPr>
              <a:t>события от определенного элемента управления/формы/компонента. 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23471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0861" y="1492377"/>
            <a:ext cx="7121139" cy="3613826"/>
          </a:xfrm>
          <a:prstGeom prst="rect">
            <a:avLst/>
          </a:prstGeom>
        </p:spPr>
      </p:pic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2160872" y="111010"/>
            <a:ext cx="9601200" cy="1152898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СОБЫТИЯ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660" y="687459"/>
            <a:ext cx="3107020" cy="5993959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030931" y="5476775"/>
            <a:ext cx="3128210" cy="31763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5725427" y="3381242"/>
            <a:ext cx="4034589" cy="31763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5611530" y="5312425"/>
            <a:ext cx="54960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К</a:t>
            </a:r>
            <a:r>
              <a:rPr lang="ru-RU" sz="2200" b="1" dirty="0" smtClean="0"/>
              <a:t>лючевое </a:t>
            </a:r>
            <a:r>
              <a:rPr lang="ru-RU" sz="2200" b="1" dirty="0"/>
              <a:t>слово </a:t>
            </a:r>
            <a:r>
              <a:rPr lang="ru-RU" sz="2200" b="1" i="1" dirty="0" err="1" smtClean="0">
                <a:solidFill>
                  <a:srgbClr val="002060"/>
                </a:solidFill>
              </a:rPr>
              <a:t>this</a:t>
            </a:r>
            <a:r>
              <a:rPr lang="ru-RU" sz="2200" b="1" i="1" dirty="0" smtClean="0">
                <a:solidFill>
                  <a:srgbClr val="002060"/>
                </a:solidFill>
              </a:rPr>
              <a:t> </a:t>
            </a:r>
            <a:r>
              <a:rPr lang="ru-RU" sz="2200" b="1" dirty="0" smtClean="0"/>
              <a:t>обеспечивает </a:t>
            </a:r>
            <a:r>
              <a:rPr lang="ru-RU" sz="2200" b="1" dirty="0"/>
              <a:t>доступ к текущему экземпляру </a:t>
            </a:r>
            <a:r>
              <a:rPr lang="ru-RU" sz="2200" b="1" dirty="0" smtClean="0"/>
              <a:t>класса (</a:t>
            </a:r>
            <a:r>
              <a:rPr lang="en-US" sz="2200" b="1" i="1" dirty="0" smtClean="0">
                <a:solidFill>
                  <a:srgbClr val="002060"/>
                </a:solidFill>
              </a:rPr>
              <a:t>Form1</a:t>
            </a:r>
            <a:r>
              <a:rPr lang="ru-RU" sz="2200" b="1" dirty="0" smtClean="0"/>
              <a:t>).</a:t>
            </a:r>
            <a:endParaRPr lang="ru-RU" sz="2200" b="1" dirty="0"/>
          </a:p>
        </p:txBody>
      </p:sp>
      <p:sp>
        <p:nvSpPr>
          <p:cNvPr id="12" name="Стрелка вверх 11"/>
          <p:cNvSpPr/>
          <p:nvPr/>
        </p:nvSpPr>
        <p:spPr>
          <a:xfrm>
            <a:off x="6179419" y="4543124"/>
            <a:ext cx="231006" cy="769301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274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55" y="853329"/>
            <a:ext cx="7261824" cy="3699420"/>
          </a:xfrm>
          <a:prstGeom prst="rect">
            <a:avLst/>
          </a:prstGeom>
        </p:spPr>
      </p:pic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1910615" y="153453"/>
            <a:ext cx="9601200" cy="1094874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СОБЫТИЯ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2455" y="2298888"/>
            <a:ext cx="4839545" cy="3881380"/>
          </a:xfrm>
          <a:prstGeom prst="rect">
            <a:avLst/>
          </a:prstGeom>
        </p:spPr>
      </p:pic>
      <p:sp>
        <p:nvSpPr>
          <p:cNvPr id="2" name="Стрелка вправо 1"/>
          <p:cNvSpPr/>
          <p:nvPr/>
        </p:nvSpPr>
        <p:spPr>
          <a:xfrm>
            <a:off x="6593305" y="2974206"/>
            <a:ext cx="759150" cy="279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684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4736" y="146785"/>
            <a:ext cx="9601200" cy="1075623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СОБЫТИЯ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29339" y="1045915"/>
            <a:ext cx="10462661" cy="5876223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b="1" dirty="0"/>
              <a:t>При запуске приложения </a:t>
            </a:r>
            <a:r>
              <a:rPr lang="en-US" b="1" dirty="0"/>
              <a:t>Windows Forms </a:t>
            </a:r>
            <a:r>
              <a:rPr lang="ru-RU" b="1" dirty="0"/>
              <a:t>события запуска главной формы вызываются в следующем порядке:</a:t>
            </a:r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b="1" i="1" dirty="0" err="1" smtClean="0">
                <a:solidFill>
                  <a:srgbClr val="002060"/>
                </a:solidFill>
              </a:rPr>
              <a:t>Form.Load</a:t>
            </a:r>
            <a:r>
              <a:rPr lang="ru-RU" b="1" i="1" dirty="0" smtClean="0">
                <a:solidFill>
                  <a:srgbClr val="002060"/>
                </a:solidFill>
              </a:rPr>
              <a:t> (п</a:t>
            </a:r>
            <a:r>
              <a:rPr lang="ru-RU" b="1" dirty="0" smtClean="0"/>
              <a:t>роисходит </a:t>
            </a:r>
            <a:r>
              <a:rPr lang="ru-RU" b="1" dirty="0"/>
              <a:t>до того, как форма отображается в первый </a:t>
            </a:r>
            <a:r>
              <a:rPr lang="ru-RU" b="1" dirty="0" smtClean="0"/>
              <a:t>раз)</a:t>
            </a:r>
            <a:endParaRPr lang="en-US" b="1" i="1" dirty="0">
              <a:solidFill>
                <a:srgbClr val="002060"/>
              </a:solidFill>
            </a:endParaRPr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b="1" i="1" dirty="0" err="1" smtClean="0">
                <a:solidFill>
                  <a:srgbClr val="002060"/>
                </a:solidFill>
              </a:rPr>
              <a:t>Form.Activated</a:t>
            </a:r>
            <a:endParaRPr lang="en-US" b="1" i="1" dirty="0">
              <a:solidFill>
                <a:srgbClr val="002060"/>
              </a:solidFill>
            </a:endParaRPr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b="1" i="1" dirty="0" err="1" smtClean="0">
                <a:solidFill>
                  <a:srgbClr val="002060"/>
                </a:solidFill>
              </a:rPr>
              <a:t>Form.Shown</a:t>
            </a:r>
            <a:r>
              <a:rPr lang="ru-RU" b="1" i="1" dirty="0" smtClean="0">
                <a:solidFill>
                  <a:srgbClr val="002060"/>
                </a:solidFill>
              </a:rPr>
              <a:t> (</a:t>
            </a:r>
            <a:r>
              <a:rPr lang="ru-RU" b="1" dirty="0"/>
              <a:t>возникает при первом отображении формы</a:t>
            </a:r>
            <a:r>
              <a:rPr lang="ru-RU" b="1" i="1" dirty="0" smtClean="0">
                <a:solidFill>
                  <a:srgbClr val="002060"/>
                </a:solidFill>
              </a:rPr>
              <a:t>)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2"/>
            </a:pPr>
            <a:r>
              <a:rPr lang="ru-RU" b="1" dirty="0"/>
              <a:t>При закрытии приложения события запуска главной формы вызываются в следующем порядке:</a:t>
            </a:r>
            <a:endParaRPr lang="en-US" b="1" dirty="0"/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b="1" i="1" dirty="0" err="1" smtClean="0">
                <a:solidFill>
                  <a:srgbClr val="002060"/>
                </a:solidFill>
              </a:rPr>
              <a:t>Form.Closing</a:t>
            </a:r>
            <a:r>
              <a:rPr lang="ru-RU" b="1" i="1" dirty="0" smtClean="0">
                <a:solidFill>
                  <a:srgbClr val="002060"/>
                </a:solidFill>
              </a:rPr>
              <a:t> (</a:t>
            </a:r>
            <a:r>
              <a:rPr lang="ru-RU" b="1" dirty="0"/>
              <a:t>происходит, когда форма закрывается</a:t>
            </a:r>
            <a:r>
              <a:rPr lang="ru-RU" b="1" i="1" dirty="0" smtClean="0">
                <a:solidFill>
                  <a:srgbClr val="002060"/>
                </a:solidFill>
              </a:rPr>
              <a:t>)</a:t>
            </a:r>
            <a:endParaRPr lang="en-US" b="1" i="1" dirty="0">
              <a:solidFill>
                <a:srgbClr val="002060"/>
              </a:solidFill>
            </a:endParaRPr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b="1" i="1" dirty="0" err="1" smtClean="0">
                <a:solidFill>
                  <a:srgbClr val="002060"/>
                </a:solidFill>
              </a:rPr>
              <a:t>Form.FormClosing</a:t>
            </a:r>
            <a:r>
              <a:rPr lang="ru-RU" b="1" i="1" dirty="0" smtClean="0">
                <a:solidFill>
                  <a:srgbClr val="002060"/>
                </a:solidFill>
              </a:rPr>
              <a:t> (</a:t>
            </a:r>
            <a:r>
              <a:rPr lang="ru-RU" b="1" dirty="0"/>
              <a:t>происходит до того, как форма будет закрыта</a:t>
            </a:r>
            <a:r>
              <a:rPr lang="ru-RU" dirty="0" smtClean="0"/>
              <a:t>)</a:t>
            </a:r>
            <a:endParaRPr lang="en-US" b="1" i="1" dirty="0">
              <a:solidFill>
                <a:srgbClr val="002060"/>
              </a:solidFill>
            </a:endParaRPr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b="1" i="1" dirty="0" err="1" smtClean="0">
                <a:solidFill>
                  <a:srgbClr val="002060"/>
                </a:solidFill>
              </a:rPr>
              <a:t>Form.Closed</a:t>
            </a:r>
            <a:r>
              <a:rPr lang="ru-RU" b="1" i="1" dirty="0" smtClean="0">
                <a:solidFill>
                  <a:srgbClr val="002060"/>
                </a:solidFill>
              </a:rPr>
              <a:t>  (</a:t>
            </a:r>
            <a:r>
              <a:rPr lang="ru-RU" b="1" dirty="0" smtClean="0"/>
              <a:t>происходит</a:t>
            </a:r>
            <a:r>
              <a:rPr lang="ru-RU" b="1" dirty="0"/>
              <a:t>, когда форма </a:t>
            </a:r>
            <a:r>
              <a:rPr lang="ru-RU" b="1" dirty="0" smtClean="0"/>
              <a:t>закрыта)</a:t>
            </a:r>
            <a:endParaRPr lang="en-US" b="1" dirty="0"/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b="1" i="1" dirty="0" err="1" smtClean="0">
                <a:solidFill>
                  <a:srgbClr val="002060"/>
                </a:solidFill>
              </a:rPr>
              <a:t>Form.FormClosed</a:t>
            </a:r>
            <a:r>
              <a:rPr lang="ru-RU" b="1" i="1" dirty="0" smtClean="0">
                <a:solidFill>
                  <a:srgbClr val="002060"/>
                </a:solidFill>
              </a:rPr>
              <a:t>  (п</a:t>
            </a:r>
            <a:r>
              <a:rPr lang="ru-RU" b="1" dirty="0" smtClean="0"/>
              <a:t>роисходит </a:t>
            </a:r>
            <a:r>
              <a:rPr lang="ru-RU" b="1" dirty="0"/>
              <a:t>после того, как форма </a:t>
            </a:r>
            <a:r>
              <a:rPr lang="ru-RU" b="1" dirty="0" smtClean="0"/>
              <a:t>закрыта)</a:t>
            </a:r>
            <a:endParaRPr lang="en-US" b="1" dirty="0"/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b="1" i="1" dirty="0" err="1" smtClean="0">
                <a:solidFill>
                  <a:srgbClr val="002060"/>
                </a:solidFill>
              </a:rPr>
              <a:t>Form.Deactivate</a:t>
            </a:r>
            <a:r>
              <a:rPr lang="ru-RU" b="1" i="1" dirty="0" smtClean="0">
                <a:solidFill>
                  <a:srgbClr val="002060"/>
                </a:solidFill>
              </a:rPr>
              <a:t> (</a:t>
            </a:r>
            <a:r>
              <a:rPr lang="ru-RU" b="1" i="1" dirty="0">
                <a:solidFill>
                  <a:srgbClr val="002060"/>
                </a:solidFill>
              </a:rPr>
              <a:t>происходит, когда форма теряет фокус и больше не является активной формой</a:t>
            </a:r>
            <a:r>
              <a:rPr lang="ru-RU" b="1" i="1" dirty="0" smtClean="0">
                <a:solidFill>
                  <a:srgbClr val="002060"/>
                </a:solidFill>
              </a:rPr>
              <a:t>)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</a:pPr>
            <a:r>
              <a:rPr lang="ru-RU" b="1" dirty="0"/>
              <a:t>События, связанные с фокусом и </a:t>
            </a:r>
            <a:r>
              <a:rPr lang="ru-RU" b="1" dirty="0" smtClean="0"/>
              <a:t>проверками:</a:t>
            </a:r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b="1" i="1" dirty="0" smtClean="0">
                <a:solidFill>
                  <a:srgbClr val="002060"/>
                </a:solidFill>
              </a:rPr>
              <a:t>Enter</a:t>
            </a:r>
            <a:r>
              <a:rPr lang="ru-RU" sz="2100" b="1" i="1" dirty="0" smtClean="0">
                <a:solidFill>
                  <a:srgbClr val="002060"/>
                </a:solidFill>
              </a:rPr>
              <a:t> (</a:t>
            </a:r>
            <a:r>
              <a:rPr lang="ru-RU" sz="2100" b="1" dirty="0"/>
              <a:t>происходит при входе в форму</a:t>
            </a:r>
            <a:r>
              <a:rPr lang="ru-RU" dirty="0" smtClean="0"/>
              <a:t>)</a:t>
            </a:r>
            <a:endParaRPr lang="en-US" sz="2100" b="1" i="1" dirty="0">
              <a:solidFill>
                <a:srgbClr val="002060"/>
              </a:solidFill>
            </a:endParaRPr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b="1" i="1" dirty="0" err="1" smtClean="0">
                <a:solidFill>
                  <a:srgbClr val="002060"/>
                </a:solidFill>
              </a:rPr>
              <a:t>GotFocus</a:t>
            </a:r>
            <a:r>
              <a:rPr lang="ru-RU" sz="2100" b="1" i="1" dirty="0" smtClean="0">
                <a:solidFill>
                  <a:srgbClr val="002060"/>
                </a:solidFill>
              </a:rPr>
              <a:t>  (</a:t>
            </a:r>
            <a:r>
              <a:rPr lang="ru-RU" sz="2100" b="1" dirty="0" smtClean="0"/>
              <a:t>происходит, когда форма получает фокус</a:t>
            </a:r>
            <a:r>
              <a:rPr lang="ru-RU" sz="2100" b="1" i="1" dirty="0" smtClean="0">
                <a:solidFill>
                  <a:srgbClr val="002060"/>
                </a:solidFill>
              </a:rPr>
              <a:t>)</a:t>
            </a:r>
            <a:endParaRPr lang="en-US" sz="2100" b="1" i="1" dirty="0">
              <a:solidFill>
                <a:srgbClr val="002060"/>
              </a:solidFill>
            </a:endParaRPr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b="1" i="1" dirty="0" smtClean="0">
                <a:solidFill>
                  <a:srgbClr val="002060"/>
                </a:solidFill>
              </a:rPr>
              <a:t>Leave </a:t>
            </a:r>
            <a:r>
              <a:rPr lang="ru-RU" sz="2100" b="1" i="1" dirty="0" smtClean="0">
                <a:solidFill>
                  <a:srgbClr val="002060"/>
                </a:solidFill>
              </a:rPr>
              <a:t>(</a:t>
            </a:r>
            <a:r>
              <a:rPr lang="ru-RU" sz="2100" b="1" dirty="0"/>
              <a:t>возникает, когда форма теряет фокус</a:t>
            </a:r>
            <a:r>
              <a:rPr lang="ru-RU" dirty="0" smtClean="0"/>
              <a:t>)</a:t>
            </a:r>
            <a:endParaRPr lang="en-US" sz="2100" b="1" i="1" dirty="0">
              <a:solidFill>
                <a:srgbClr val="00206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625475" indent="-3825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b="1" i="1" dirty="0">
              <a:solidFill>
                <a:srgbClr val="002060"/>
              </a:solidFill>
            </a:endParaRPr>
          </a:p>
          <a:p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9588381" y="-27673"/>
            <a:ext cx="2603619" cy="1059679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0367397" y="650235"/>
            <a:ext cx="393647" cy="38177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645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29053" y="224161"/>
            <a:ext cx="9601200" cy="938814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КОМПОНЕНТЫ </a:t>
            </a:r>
            <a:r>
              <a:rPr lang="en-US" b="1" dirty="0">
                <a:solidFill>
                  <a:srgbClr val="694A47"/>
                </a:solidFill>
              </a:rPr>
              <a:t>NET</a:t>
            </a:r>
            <a:endParaRPr lang="ru-RU" b="1" dirty="0">
              <a:solidFill>
                <a:srgbClr val="694A47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47891" y="1025370"/>
            <a:ext cx="9126245" cy="564175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b="1" dirty="0"/>
              <a:t>Компоненты в </a:t>
            </a:r>
            <a:r>
              <a:rPr lang="ru-RU" sz="2200" b="1" dirty="0" err="1"/>
              <a:t>Visual</a:t>
            </a:r>
            <a:r>
              <a:rPr lang="ru-RU" sz="2200" b="1" dirty="0"/>
              <a:t> </a:t>
            </a:r>
            <a:r>
              <a:rPr lang="ru-RU" sz="2200" b="1" dirty="0" err="1"/>
              <a:t>Studio</a:t>
            </a:r>
            <a:r>
              <a:rPr lang="ru-RU" sz="2200" b="1" dirty="0"/>
              <a:t> делятся на два типа: </a:t>
            </a:r>
            <a:endParaRPr lang="en-US" sz="2200" b="1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200" b="1" i="1" dirty="0" smtClean="0">
                <a:solidFill>
                  <a:srgbClr val="002060"/>
                </a:solidFill>
              </a:rPr>
              <a:t>визуальные</a:t>
            </a:r>
            <a:r>
              <a:rPr lang="ru-RU" sz="2200" b="1" dirty="0" smtClean="0"/>
              <a:t> (отображаются </a:t>
            </a:r>
            <a:r>
              <a:rPr lang="ru-RU" sz="2200" b="1" dirty="0"/>
              <a:t>на форме во время выполнения </a:t>
            </a:r>
            <a:r>
              <a:rPr lang="ru-RU" sz="2200" b="1" dirty="0" smtClean="0"/>
              <a:t>программы)</a:t>
            </a:r>
            <a:endParaRPr lang="en-US" sz="2200" b="1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200" b="1" i="1" dirty="0" err="1">
                <a:solidFill>
                  <a:srgbClr val="002060"/>
                </a:solidFill>
              </a:rPr>
              <a:t>невизуальные</a:t>
            </a:r>
            <a:r>
              <a:rPr lang="ru-RU" sz="2200" b="1" i="1" dirty="0">
                <a:solidFill>
                  <a:srgbClr val="002060"/>
                </a:solidFill>
              </a:rPr>
              <a:t> </a:t>
            </a:r>
            <a:r>
              <a:rPr lang="ru-RU" sz="2200" b="1" smtClean="0"/>
              <a:t>(не отображаются </a:t>
            </a:r>
            <a:r>
              <a:rPr lang="ru-RU" sz="2200" b="1" dirty="0"/>
              <a:t>на форме во время выполнения программы</a:t>
            </a:r>
            <a:r>
              <a:rPr lang="ru-RU" sz="2200" b="1" dirty="0" smtClean="0"/>
              <a:t>).</a:t>
            </a:r>
            <a:endParaRPr lang="en-US" sz="2200" b="1" dirty="0" smtClean="0"/>
          </a:p>
          <a:p>
            <a:pPr marL="0" indent="0" fontAlgn="base">
              <a:buNone/>
            </a:pPr>
            <a:r>
              <a:rPr lang="ru-RU" sz="2200" b="1" dirty="0" smtClean="0"/>
              <a:t>Группа </a:t>
            </a:r>
            <a:r>
              <a:rPr lang="ru-RU" sz="2200" b="1" dirty="0"/>
              <a:t>визуальных компонентов (элементов управления) строится на основе класса </a:t>
            </a:r>
            <a:r>
              <a:rPr lang="ru-RU" sz="2200" b="1" i="1" dirty="0">
                <a:solidFill>
                  <a:srgbClr val="002060"/>
                </a:solidFill>
              </a:rPr>
              <a:t>System.Windows.Forms.Control</a:t>
            </a:r>
            <a:r>
              <a:rPr lang="ru-RU" sz="2200" b="1" i="1" dirty="0" smtClean="0">
                <a:solidFill>
                  <a:srgbClr val="002060"/>
                </a:solidFill>
              </a:rPr>
              <a:t>,</a:t>
            </a:r>
            <a:r>
              <a:rPr lang="ru-RU" sz="2200" b="1" dirty="0" smtClean="0"/>
              <a:t> </a:t>
            </a:r>
            <a:r>
              <a:rPr lang="ru-RU" sz="2200" b="1" dirty="0"/>
              <a:t>описывающим свойства,</a:t>
            </a:r>
            <a:r>
              <a:rPr lang="ru-RU" sz="2200" dirty="0"/>
              <a:t> </a:t>
            </a:r>
            <a:r>
              <a:rPr lang="ru-RU" sz="2200" b="1" dirty="0"/>
              <a:t>методы и </a:t>
            </a:r>
            <a:r>
              <a:rPr lang="ru-RU" sz="2200" b="1" dirty="0" smtClean="0"/>
              <a:t>события:</a:t>
            </a:r>
            <a:endParaRPr lang="ru-RU" sz="2200" b="1" dirty="0"/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200" b="1" dirty="0"/>
              <a:t>расположение на экране;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200" b="1" dirty="0"/>
              <a:t>правила выравнивания относительно других элементов управления;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200" b="1" dirty="0"/>
              <a:t>курсор мыши, отображаемый при наведении мыши на элемент управления;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200" b="1" dirty="0"/>
              <a:t>шрифт, используемый для вывода надписей на компоненте;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200" b="1" dirty="0"/>
              <a:t>цвет фона;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200" b="1" dirty="0"/>
              <a:t>подсказка, выводимая операционной системой при попадании элемента управления в фокус.</a:t>
            </a:r>
          </a:p>
          <a:p>
            <a:pPr marL="0" indent="0">
              <a:buNone/>
            </a:pP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02574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38300" y="719995"/>
            <a:ext cx="10363200" cy="1485900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rgbClr val="694A47"/>
                </a:solidFill>
              </a:rPr>
              <a:t>СОЗДАНИЕ ПОЛЬЗОВАТЕЛЬСКОГО ИНТЕРФЕЙСА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35743" y="1384917"/>
            <a:ext cx="9718292" cy="521119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/>
              <a:t>Для разработки пользовательского </a:t>
            </a:r>
            <a:r>
              <a:rPr lang="en-US" sz="2400" b="1" dirty="0" smtClean="0"/>
              <a:t>(</a:t>
            </a:r>
            <a:r>
              <a:rPr lang="ru-RU" sz="2400" b="1" dirty="0" smtClean="0"/>
              <a:t>графического, </a:t>
            </a:r>
            <a:r>
              <a:rPr lang="en-US" sz="2400" b="1" dirty="0" smtClean="0"/>
              <a:t>GUI) </a:t>
            </a:r>
            <a:r>
              <a:rPr lang="ru-RU" sz="2400" b="1" dirty="0" smtClean="0"/>
              <a:t>интерфейса используются компоненты управления: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400" b="1" dirty="0"/>
              <a:t>инструменты для ввода данных</a:t>
            </a:r>
            <a:r>
              <a:rPr lang="ru-RU" sz="2400" b="1" dirty="0" smtClean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400" b="1" dirty="0" smtClean="0"/>
              <a:t>инструменты </a:t>
            </a:r>
            <a:r>
              <a:rPr lang="ru-RU" sz="2400" b="1" dirty="0"/>
              <a:t>для подачи команды; </a:t>
            </a:r>
            <a:endParaRPr lang="ru-RU" sz="2400" b="1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400" b="1" dirty="0" smtClean="0"/>
              <a:t>инструменты </a:t>
            </a:r>
            <a:r>
              <a:rPr lang="ru-RU" sz="2400" b="1" dirty="0"/>
              <a:t>для вывода </a:t>
            </a:r>
            <a:r>
              <a:rPr lang="ru-RU" sz="2400" b="1" dirty="0" smtClean="0"/>
              <a:t>результата.</a:t>
            </a:r>
          </a:p>
          <a:p>
            <a:pPr marL="0" indent="0">
              <a:buNone/>
            </a:pPr>
            <a:r>
              <a:rPr lang="ru-RU" sz="2400" b="1" dirty="0" smtClean="0"/>
              <a:t>При </a:t>
            </a:r>
            <a:r>
              <a:rPr lang="ru-RU" sz="2400" b="1" dirty="0"/>
              <a:t>размещении элемента </a:t>
            </a:r>
            <a:r>
              <a:rPr lang="ru-RU" sz="2400" b="1" dirty="0" smtClean="0"/>
              <a:t>управления конструктор </a:t>
            </a:r>
            <a:r>
              <a:rPr lang="ru-RU" sz="2400" b="1" dirty="0"/>
              <a:t>форм автоматически генерирует соответствующий код и добавляет его в тело метода </a:t>
            </a:r>
            <a:r>
              <a:rPr lang="ru-RU" sz="2400" b="1" i="1" dirty="0" err="1">
                <a:solidFill>
                  <a:srgbClr val="002060"/>
                </a:solidFill>
              </a:rPr>
              <a:t>InitializeComponent</a:t>
            </a:r>
            <a:r>
              <a:rPr lang="ru-RU" sz="2400" b="1" i="1" dirty="0" smtClean="0">
                <a:solidFill>
                  <a:srgbClr val="002060"/>
                </a:solidFill>
              </a:rPr>
              <a:t>().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/>
              <a:t>Каждый </a:t>
            </a:r>
            <a:r>
              <a:rPr lang="ru-RU" sz="2400" b="1" dirty="0" smtClean="0"/>
              <a:t>элемент управления  </a:t>
            </a:r>
            <a:r>
              <a:rPr lang="ru-RU" sz="2400" b="1" dirty="0"/>
              <a:t>является экземпляром некоторого </a:t>
            </a:r>
            <a:r>
              <a:rPr lang="ru-RU" sz="2400" b="1" dirty="0" smtClean="0"/>
              <a:t>класса        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/>
              <a:t>       обладает </a:t>
            </a:r>
            <a:r>
              <a:rPr lang="ru-RU" sz="2400" b="1" dirty="0"/>
              <a:t>соответствующими </a:t>
            </a:r>
            <a:r>
              <a:rPr lang="ru-RU" sz="2400" b="1" dirty="0" smtClean="0"/>
              <a:t>свойствами </a:t>
            </a:r>
            <a:r>
              <a:rPr lang="ru-RU" sz="2400" b="1" dirty="0"/>
              <a:t>и методами. </a:t>
            </a:r>
            <a:endParaRPr lang="ru-RU" sz="2400" b="1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/>
              <a:t>Все элементы управления должны иметь своего родителя, определяемого свойством </a:t>
            </a:r>
            <a:r>
              <a:rPr lang="ru-RU" sz="2400" b="1" i="1" dirty="0" err="1">
                <a:solidFill>
                  <a:srgbClr val="002060"/>
                </a:solidFill>
              </a:rPr>
              <a:t>Parent</a:t>
            </a:r>
            <a:r>
              <a:rPr lang="ru-RU" sz="2400" b="1" i="1" dirty="0">
                <a:solidFill>
                  <a:srgbClr val="002060"/>
                </a:solidFill>
              </a:rPr>
              <a:t>.</a:t>
            </a:r>
            <a:r>
              <a:rPr lang="ru-RU" sz="2400" b="1" dirty="0"/>
              <a:t> </a:t>
            </a:r>
            <a:endParaRPr lang="ru-RU" sz="2400" b="1" i="1" dirty="0">
              <a:solidFill>
                <a:srgbClr val="002060"/>
              </a:solidFill>
            </a:endParaRPr>
          </a:p>
        </p:txBody>
      </p:sp>
      <p:sp>
        <p:nvSpPr>
          <p:cNvPr id="4" name="Стрелка вправо 3"/>
          <p:cNvSpPr/>
          <p:nvPr/>
        </p:nvSpPr>
        <p:spPr>
          <a:xfrm>
            <a:off x="2146947" y="5004876"/>
            <a:ext cx="355107" cy="1509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921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20057" y="994299"/>
            <a:ext cx="6893776" cy="3581400"/>
          </a:xfrm>
        </p:spPr>
        <p:txBody>
          <a:bodyPr/>
          <a:lstStyle/>
          <a:p>
            <a:pPr marL="0" indent="0">
              <a:buNone/>
            </a:pPr>
            <a:r>
              <a:rPr lang="ru-RU" b="1" dirty="0"/>
              <a:t>Компоненты управления являются визуальными </a:t>
            </a:r>
            <a:r>
              <a:rPr lang="ru-RU" b="1" dirty="0" smtClean="0"/>
              <a:t>компонентами и расположены </a:t>
            </a:r>
            <a:r>
              <a:rPr lang="ru-RU" b="1" dirty="0"/>
              <a:t>на панели инструментов и сгруппированы внутри различных категорий. 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467530" y="994299"/>
            <a:ext cx="2432944" cy="5745933"/>
          </a:xfrm>
          <a:prstGeom prst="rect">
            <a:avLst/>
          </a:prstGeom>
        </p:spPr>
      </p:pic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848404" y="289449"/>
            <a:ext cx="10172145" cy="938814"/>
          </a:xfrm>
        </p:spPr>
        <p:txBody>
          <a:bodyPr>
            <a:noAutofit/>
          </a:bodyPr>
          <a:lstStyle/>
          <a:p>
            <a:pPr algn="ctr"/>
            <a:r>
              <a:rPr lang="ru-RU" sz="3600" b="1" dirty="0">
                <a:solidFill>
                  <a:srgbClr val="694A47"/>
                </a:solidFill>
              </a:rPr>
              <a:t>СОЗДАНИЕ ПОЛЬЗОВАТЕЛЬСКОГО ИНТЕРФЕЙСА</a:t>
            </a:r>
          </a:p>
        </p:txBody>
      </p:sp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6525180" y="2191398"/>
            <a:ext cx="49625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50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60250" y="330693"/>
            <a:ext cx="9601200" cy="1222899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 smtClean="0">
                <a:solidFill>
                  <a:srgbClr val="694A47"/>
                </a:solidFill>
              </a:rPr>
              <a:t>ИНТЕРФЕЙСЫ </a:t>
            </a:r>
            <a:r>
              <a:rPr lang="ru-RU" sz="4000" b="1" dirty="0">
                <a:solidFill>
                  <a:srgbClr val="694A47"/>
                </a:solidFill>
              </a:rPr>
              <a:t>ПОЛЬЗОВАТЕЛЯ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48901" y="1012055"/>
            <a:ext cx="9223898" cy="4855346"/>
          </a:xfrm>
        </p:spPr>
        <p:txBody>
          <a:bodyPr/>
          <a:lstStyle/>
          <a:p>
            <a:pPr marL="0" indent="0">
              <a:buNone/>
            </a:pPr>
            <a:r>
              <a:rPr lang="ru-RU" b="1" i="1" dirty="0" smtClean="0">
                <a:solidFill>
                  <a:srgbClr val="002060"/>
                </a:solidFill>
              </a:rPr>
              <a:t>Пользовательский интерфейс </a:t>
            </a:r>
            <a:r>
              <a:rPr lang="ru-RU" b="1" dirty="0" smtClean="0"/>
              <a:t>- совокупность </a:t>
            </a:r>
            <a:r>
              <a:rPr lang="ru-RU" b="1" dirty="0"/>
              <a:t>способов взаимодействия пользователя с программами и устройствами </a:t>
            </a:r>
            <a:r>
              <a:rPr lang="ru-RU" b="1" dirty="0" smtClean="0"/>
              <a:t>компьютера.</a:t>
            </a:r>
          </a:p>
          <a:p>
            <a:pPr marL="0" indent="0">
              <a:buNone/>
            </a:pPr>
            <a:r>
              <a:rPr lang="ru-RU" b="1" dirty="0" smtClean="0"/>
              <a:t>Пользовательский интерфейс </a:t>
            </a:r>
            <a:r>
              <a:rPr lang="ru-RU" b="1" dirty="0"/>
              <a:t>включает возможности задания </a:t>
            </a:r>
            <a:r>
              <a:rPr lang="ru-RU" b="1" dirty="0" smtClean="0"/>
              <a:t>команд, </a:t>
            </a:r>
            <a:r>
              <a:rPr lang="ru-RU" b="1" dirty="0"/>
              <a:t>виды и способы вывода сообщений компьютера и т. п</a:t>
            </a:r>
            <a:r>
              <a:rPr lang="ru-RU" b="1" dirty="0" smtClean="0"/>
              <a:t>.</a:t>
            </a:r>
          </a:p>
          <a:p>
            <a:pPr marL="0" indent="0">
              <a:buNone/>
            </a:pPr>
            <a:r>
              <a:rPr lang="ru-RU" b="1" dirty="0" smtClean="0"/>
              <a:t>Развитие средств взаимодействия пользователя:</a:t>
            </a:r>
          </a:p>
          <a:p>
            <a:pPr marL="0" indent="0">
              <a:buNone/>
            </a:pPr>
            <a:r>
              <a:rPr lang="ru-RU" b="1" dirty="0" smtClean="0"/>
              <a:t> </a:t>
            </a:r>
          </a:p>
          <a:p>
            <a:pPr marL="0" indent="0">
              <a:buNone/>
            </a:pPr>
            <a:endParaRPr lang="ru-RU" b="1" dirty="0"/>
          </a:p>
        </p:txBody>
      </p:sp>
      <p:graphicFrame>
        <p:nvGraphicFramePr>
          <p:cNvPr id="5" name="Схема 4"/>
          <p:cNvGraphicFramePr/>
          <p:nvPr>
            <p:extLst>
              <p:ext uri="{D42A27DB-BD31-4B8C-83A1-F6EECF244321}">
                <p14:modId xmlns:p14="http://schemas.microsoft.com/office/powerpoint/2010/main" val="1253397620"/>
              </p:ext>
            </p:extLst>
          </p:nvPr>
        </p:nvGraphicFramePr>
        <p:xfrm>
          <a:off x="1953925" y="2831070"/>
          <a:ext cx="7966192" cy="3839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8" name="Picture 4" descr="https://opensooq-images.os-cdn.com/previews/220x0/88cd/d019/88cdd0195217c583c1a4d92784d6e53448563ab8df86310ba873f15b96b900f0.jpg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6671" y="2831070"/>
            <a:ext cx="739574" cy="537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cache3.youla.io/files/images/780_780/59/06/5906da2465bcf103c075d603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0245" y="2837159"/>
            <a:ext cx="531783" cy="531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busell.ru/pic/big/1092568.jp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6671" y="3532472"/>
            <a:ext cx="786395" cy="589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www.123.ru/xl_pics/80372832.jp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0314" y="4123798"/>
            <a:ext cx="835017" cy="715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s://ae01.alicdn.com/kf/HTB1bhIbk9YTBKNjSZKbq6xJ8pXa3/-.jp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9831" y="4886393"/>
            <a:ext cx="750483" cy="75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static.tildacdn.com/tild3963-3363-4233-b466-393930633461/AdobeStock_158211090.jpe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8469" y="5689299"/>
            <a:ext cx="1024394" cy="683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1405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6606" y="233038"/>
            <a:ext cx="9601200" cy="97432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rgbClr val="694A47"/>
                </a:solidFill>
              </a:rPr>
              <a:t>Общие свойства элементов управления</a:t>
            </a: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8644234"/>
              </p:ext>
            </p:extLst>
          </p:nvPr>
        </p:nvGraphicFramePr>
        <p:xfrm>
          <a:off x="2024109" y="862242"/>
          <a:ext cx="9800948" cy="586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728">
                  <a:extLst>
                    <a:ext uri="{9D8B030D-6E8A-4147-A177-3AD203B41FA5}">
                      <a16:colId xmlns:a16="http://schemas.microsoft.com/office/drawing/2014/main" val="312460086"/>
                    </a:ext>
                  </a:extLst>
                </a:gridCol>
                <a:gridCol w="7837220">
                  <a:extLst>
                    <a:ext uri="{9D8B030D-6E8A-4147-A177-3AD203B41FA5}">
                      <a16:colId xmlns:a16="http://schemas.microsoft.com/office/drawing/2014/main" val="29767911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Свойство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Описание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2368166"/>
                  </a:ext>
                </a:extLst>
              </a:tr>
              <a:tr h="533574">
                <a:tc>
                  <a:txBody>
                    <a:bodyPr/>
                    <a:lstStyle/>
                    <a:p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>Anchor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Указывает поведение элемента управления при изменении размеров его контейнера.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8357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err="1">
                          <a:solidFill>
                            <a:srgbClr val="002060"/>
                          </a:solidFill>
                        </a:rPr>
                        <a:t>BackColor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Цвет фона элемента управления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3245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err="1">
                          <a:solidFill>
                            <a:srgbClr val="002060"/>
                          </a:solidFill>
                        </a:rPr>
                        <a:t>BackgroundImage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Устанавливает или возвращает фоновое изображение, размещаемое внутри элемента управления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8410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>Cursor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Вид указателя мыши при позиционировании указателя на элементе управления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5203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>Enabled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Установка значения свойства </a:t>
                      </a:r>
                      <a:r>
                        <a:rPr lang="ru-RU" sz="1600" b="1" dirty="0" smtClean="0"/>
                        <a:t>равным </a:t>
                      </a:r>
                      <a:r>
                        <a:rPr lang="ru-RU" sz="1600" b="1" i="1" dirty="0" err="1">
                          <a:solidFill>
                            <a:srgbClr val="002060"/>
                          </a:solidFill>
                        </a:rPr>
                        <a:t>true</a:t>
                      </a:r>
                      <a:r>
                        <a:rPr lang="ru-RU" sz="1600" b="1" dirty="0"/>
                        <a:t> означает, что элемент управления может принимать данные, вводимые пользователем.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3569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>Font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Шрифт, используемый для отображения текста на элементе управления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514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err="1">
                          <a:solidFill>
                            <a:srgbClr val="002060"/>
                          </a:solidFill>
                        </a:rPr>
                        <a:t>ForeColor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Цвет текста надписи на элементе управления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8896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>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Положение компонента на поверхности формы или формы на поверхности экрана.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7941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Имя элемента управления. Это имя может использоваться для ссылки на элемент управления в коде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6164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>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Размер элемента управления. </a:t>
                      </a:r>
                      <a:r>
                        <a:rPr lang="ru-RU" sz="1600" b="1" dirty="0" err="1"/>
                        <a:t>Уточняещее</a:t>
                      </a:r>
                      <a:r>
                        <a:rPr lang="ru-RU" sz="1600" b="1" dirty="0"/>
                        <a:t> свойство </a:t>
                      </a:r>
                      <a:r>
                        <a:rPr lang="ru-RU" sz="1600" b="1" i="1" dirty="0" err="1">
                          <a:solidFill>
                            <a:srgbClr val="002060"/>
                          </a:solidFill>
                        </a:rPr>
                        <a:t>width</a:t>
                      </a:r>
                      <a:r>
                        <a:rPr lang="ru-RU" sz="1600" b="1" i="1" dirty="0">
                          <a:solidFill>
                            <a:srgbClr val="002060"/>
                          </a:solidFill>
                        </a:rPr>
                        <a:t> </a:t>
                      </a:r>
                      <a:r>
                        <a:rPr lang="ru-RU" sz="1600" b="1" dirty="0"/>
                        <a:t>определяет ширину, свойство </a:t>
                      </a:r>
                      <a:r>
                        <a:rPr lang="ru-RU" sz="1600" b="1" i="1" dirty="0" err="1">
                          <a:solidFill>
                            <a:srgbClr val="002060"/>
                          </a:solidFill>
                        </a:rPr>
                        <a:t>Heigh</a:t>
                      </a:r>
                      <a:r>
                        <a:rPr lang="ru-RU" sz="1600" b="1" i="1" dirty="0">
                          <a:solidFill>
                            <a:srgbClr val="002060"/>
                          </a:solidFill>
                        </a:rPr>
                        <a:t> </a:t>
                      </a:r>
                      <a:r>
                        <a:rPr lang="ru-RU" sz="1600" b="1" dirty="0"/>
                        <a:t>— высоту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35574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>Text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Содержит текст, связанный с данным элементом управления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685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>Visible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Указывает видимость элемента управления во время выполнения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1021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953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50995" y="233038"/>
            <a:ext cx="9601200" cy="725750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694A47"/>
                </a:solidFill>
              </a:rPr>
              <a:t>Типы свойств </a:t>
            </a:r>
            <a:r>
              <a:rPr lang="ru-RU" b="1" dirty="0">
                <a:solidFill>
                  <a:srgbClr val="694A47"/>
                </a:solidFill>
              </a:rPr>
              <a:t>элементов управления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95131" y="1127463"/>
            <a:ext cx="9072978" cy="5353235"/>
          </a:xfrm>
        </p:spPr>
        <p:txBody>
          <a:bodyPr>
            <a:normAutofit fontScale="85000" lnSpcReduction="10000"/>
          </a:bodyPr>
          <a:lstStyle/>
          <a:p>
            <a:r>
              <a:rPr lang="ru-RU" sz="2400" b="1" dirty="0" smtClean="0"/>
              <a:t>Числовой</a:t>
            </a:r>
            <a:r>
              <a:rPr lang="ru-RU" sz="2400" b="1" dirty="0"/>
              <a:t>. </a:t>
            </a:r>
          </a:p>
          <a:p>
            <a:r>
              <a:rPr lang="ru-RU" sz="2400" b="1" dirty="0" smtClean="0"/>
              <a:t>Строковый</a:t>
            </a:r>
            <a:r>
              <a:rPr lang="ru-RU" sz="2400" b="1" dirty="0"/>
              <a:t>. </a:t>
            </a:r>
          </a:p>
          <a:p>
            <a:r>
              <a:rPr lang="ru-RU" sz="2400" b="1" dirty="0" smtClean="0"/>
              <a:t>Логический</a:t>
            </a:r>
            <a:r>
              <a:rPr lang="ru-RU" sz="2400" b="1" dirty="0"/>
              <a:t>. </a:t>
            </a:r>
          </a:p>
          <a:p>
            <a:r>
              <a:rPr lang="ru-RU" sz="2400" b="1" dirty="0" smtClean="0"/>
              <a:t>Фиксированный </a:t>
            </a:r>
            <a:r>
              <a:rPr lang="ru-RU" sz="2400" b="1" dirty="0"/>
              <a:t>набор </a:t>
            </a:r>
            <a:r>
              <a:rPr lang="ru-RU" sz="2400" b="1" dirty="0" smtClean="0"/>
              <a:t>значений (требуемое </a:t>
            </a:r>
            <a:r>
              <a:rPr lang="ru-RU" sz="2400" b="1" dirty="0"/>
              <a:t>значение свойства выбирается из предлагаемого списка, либо двойной щелчок мыши в окне свойства перебирает все </a:t>
            </a:r>
            <a:r>
              <a:rPr lang="ru-RU" sz="2400" b="1" dirty="0" smtClean="0"/>
              <a:t>варианты).</a:t>
            </a:r>
          </a:p>
          <a:p>
            <a:r>
              <a:rPr lang="ru-RU" sz="2400" b="1" dirty="0" smtClean="0"/>
              <a:t>Файловый (содержит </a:t>
            </a:r>
            <a:r>
              <a:rPr lang="ru-RU" sz="2400" b="1" dirty="0"/>
              <a:t>имя файла, из которого берется значение </a:t>
            </a:r>
            <a:r>
              <a:rPr lang="ru-RU" sz="2400" b="1" dirty="0" smtClean="0"/>
              <a:t>свойства). </a:t>
            </a:r>
          </a:p>
          <a:p>
            <a:r>
              <a:rPr lang="ru-RU" sz="2400" b="1" dirty="0" smtClean="0"/>
              <a:t>Константы </a:t>
            </a:r>
            <a:r>
              <a:rPr lang="ru-RU" sz="2400" b="1" dirty="0"/>
              <a:t>определения цвета. </a:t>
            </a:r>
          </a:p>
          <a:p>
            <a:r>
              <a:rPr lang="ru-RU" sz="2400" b="1" dirty="0" smtClean="0"/>
              <a:t>Константы привязки.</a:t>
            </a:r>
            <a:endParaRPr lang="ru-RU" sz="2400" b="1" dirty="0"/>
          </a:p>
          <a:p>
            <a:r>
              <a:rPr lang="ru-RU" sz="2400" b="1" dirty="0" smtClean="0"/>
              <a:t>Константы выравнивания.</a:t>
            </a:r>
          </a:p>
          <a:p>
            <a:pPr marL="0" indent="0">
              <a:buNone/>
            </a:pPr>
            <a:r>
              <a:rPr lang="ru-RU" sz="2400" b="1" dirty="0" smtClean="0"/>
              <a:t>Значения свойств могут задаваться на этапе конструирования и во время выполнения программы.</a:t>
            </a:r>
          </a:p>
          <a:p>
            <a:pPr marL="0" indent="0">
              <a:buNone/>
            </a:pPr>
            <a:r>
              <a:rPr lang="ru-RU" sz="2400" b="1" dirty="0"/>
              <a:t>Обращение:        </a:t>
            </a:r>
            <a:r>
              <a:rPr lang="ru-RU" b="1" i="1" dirty="0" smtClean="0">
                <a:solidFill>
                  <a:srgbClr val="002060"/>
                </a:solidFill>
              </a:rPr>
              <a:t>[</a:t>
            </a:r>
            <a:r>
              <a:rPr lang="ru-RU" sz="2400" b="1" i="1" dirty="0" err="1">
                <a:solidFill>
                  <a:srgbClr val="002060"/>
                </a:solidFill>
              </a:rPr>
              <a:t>имя_формы</a:t>
            </a:r>
            <a:r>
              <a:rPr lang="ru-RU" sz="2400" b="1" i="1" dirty="0" smtClean="0">
                <a:solidFill>
                  <a:srgbClr val="002060"/>
                </a:solidFill>
              </a:rPr>
              <a:t>.] имя</a:t>
            </a:r>
            <a:r>
              <a:rPr lang="ru-RU" sz="2400" b="1" i="1" dirty="0">
                <a:solidFill>
                  <a:srgbClr val="002060"/>
                </a:solidFill>
              </a:rPr>
              <a:t>_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элемента_управления</a:t>
            </a:r>
            <a:r>
              <a:rPr lang="ru-RU" sz="2400" b="1" i="1" dirty="0" smtClean="0">
                <a:solidFill>
                  <a:srgbClr val="002060"/>
                </a:solidFill>
              </a:rPr>
              <a:t> . свойство</a:t>
            </a:r>
          </a:p>
          <a:p>
            <a:pPr marL="0" indent="0">
              <a:buNone/>
            </a:pPr>
            <a:r>
              <a:rPr lang="ru-RU" b="1" i="1" dirty="0" smtClean="0">
                <a:solidFill>
                  <a:srgbClr val="002060"/>
                </a:solidFill>
              </a:rPr>
              <a:t> </a:t>
            </a:r>
            <a:r>
              <a:rPr lang="ru-RU" sz="2400" b="1" i="1" dirty="0"/>
              <a:t>Пример:</a:t>
            </a:r>
            <a:r>
              <a:rPr lang="ru-RU" sz="2400" b="1" dirty="0"/>
              <a:t>            </a:t>
            </a:r>
            <a:r>
              <a:rPr lang="ru-RU" sz="2400" b="1" dirty="0" smtClean="0"/>
              <a:t>  </a:t>
            </a:r>
            <a:r>
              <a:rPr lang="en-US" sz="2400" b="1" i="1" dirty="0" smtClean="0">
                <a:solidFill>
                  <a:srgbClr val="002060"/>
                </a:solidFill>
              </a:rPr>
              <a:t>button1.BackColor </a:t>
            </a:r>
            <a:r>
              <a:rPr lang="en-US" sz="2400" b="1" i="1" dirty="0">
                <a:solidFill>
                  <a:srgbClr val="002060"/>
                </a:solidFill>
              </a:rPr>
              <a:t>= </a:t>
            </a:r>
            <a:r>
              <a:rPr lang="en-US" sz="2400" b="1" i="1" dirty="0" err="1">
                <a:solidFill>
                  <a:srgbClr val="002060"/>
                </a:solidFill>
              </a:rPr>
              <a:t>Color.Green</a:t>
            </a:r>
            <a:endParaRPr lang="ru-RU" sz="2400" b="1" i="1" dirty="0">
              <a:solidFill>
                <a:srgbClr val="002060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6167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4664" y="339571"/>
            <a:ext cx="9601200" cy="73462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rgbClr val="694A47"/>
                </a:solidFill>
              </a:rPr>
              <a:t>Общие события элементов управления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584664" y="914400"/>
            <a:ext cx="9997736" cy="4899734"/>
          </a:xfrm>
        </p:spPr>
        <p:txBody>
          <a:bodyPr/>
          <a:lstStyle/>
          <a:p>
            <a:pPr marL="0" indent="0">
              <a:buNone/>
            </a:pPr>
            <a:r>
              <a:rPr lang="ru-RU" b="1" dirty="0" smtClean="0"/>
              <a:t>Объект</a:t>
            </a:r>
            <a:r>
              <a:rPr lang="ru-RU" b="1" dirty="0"/>
              <a:t>, который вызывает событие, называется </a:t>
            </a:r>
            <a:r>
              <a:rPr lang="ru-RU" b="1" dirty="0">
                <a:solidFill>
                  <a:srgbClr val="002060"/>
                </a:solidFill>
              </a:rPr>
              <a:t>отправителем</a:t>
            </a:r>
            <a:r>
              <a:rPr lang="ru-RU" b="1" dirty="0"/>
              <a:t> (</a:t>
            </a:r>
            <a:r>
              <a:rPr lang="ru-RU" b="1" i="1" dirty="0" err="1">
                <a:solidFill>
                  <a:srgbClr val="002060"/>
                </a:solidFill>
              </a:rPr>
              <a:t>sender</a:t>
            </a:r>
            <a:r>
              <a:rPr lang="ru-RU" b="1" dirty="0"/>
              <a:t>) сообщения, а объект, который сообщение получает – </a:t>
            </a:r>
            <a:r>
              <a:rPr lang="ru-RU" b="1" dirty="0">
                <a:solidFill>
                  <a:srgbClr val="002060"/>
                </a:solidFill>
              </a:rPr>
              <a:t>получателем.</a:t>
            </a:r>
            <a:r>
              <a:rPr lang="ru-RU" b="1" dirty="0"/>
              <a:t> </a:t>
            </a: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537088"/>
              </p:ext>
            </p:extLst>
          </p:nvPr>
        </p:nvGraphicFramePr>
        <p:xfrm>
          <a:off x="1650259" y="1620174"/>
          <a:ext cx="10192551" cy="4972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1830">
                  <a:extLst>
                    <a:ext uri="{9D8B030D-6E8A-4147-A177-3AD203B41FA5}">
                      <a16:colId xmlns:a16="http://schemas.microsoft.com/office/drawing/2014/main" val="2416618644"/>
                    </a:ext>
                  </a:extLst>
                </a:gridCol>
                <a:gridCol w="8220721">
                  <a:extLst>
                    <a:ext uri="{9D8B030D-6E8A-4147-A177-3AD203B41FA5}">
                      <a16:colId xmlns:a16="http://schemas.microsoft.com/office/drawing/2014/main" val="12497486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Событие</a:t>
                      </a:r>
                      <a:endParaRPr lang="ru-RU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Пояснения</a:t>
                      </a:r>
                      <a:endParaRPr lang="ru-RU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3336436934"/>
                  </a:ext>
                </a:extLst>
              </a:tr>
              <a:tr h="342494">
                <a:tc>
                  <a:txBody>
                    <a:bodyPr/>
                    <a:lstStyle/>
                    <a:p>
                      <a:r>
                        <a:rPr lang="en-US" b="1" i="1" dirty="0" smtClean="0">
                          <a:solidFill>
                            <a:srgbClr val="002060"/>
                          </a:solidFill>
                        </a:rPr>
                        <a:t>Load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/>
                        <a:t>Происходит </a:t>
                      </a:r>
                      <a:r>
                        <a:rPr lang="ru-RU" sz="1600" b="1" dirty="0"/>
                        <a:t>до первоначального отображения элемента управления (обычно формы</a:t>
                      </a:r>
                      <a:r>
                        <a:rPr lang="ru-RU" sz="1600" b="1" dirty="0" smtClean="0"/>
                        <a:t>).</a:t>
                      </a:r>
                      <a:endParaRPr lang="ru-RU" sz="1600" b="1" dirty="0"/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2707858224"/>
                  </a:ext>
                </a:extLst>
              </a:tr>
              <a:tr h="325441">
                <a:tc>
                  <a:txBody>
                    <a:bodyPr/>
                    <a:lstStyle/>
                    <a:p>
                      <a:r>
                        <a:rPr lang="en-US" b="1" i="1" dirty="0" smtClean="0">
                          <a:solidFill>
                            <a:srgbClr val="002060"/>
                          </a:solidFill>
                        </a:rPr>
                        <a:t>Resize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/>
                        <a:t>Происходит </a:t>
                      </a:r>
                      <a:r>
                        <a:rPr lang="ru-RU" sz="1600" b="1" dirty="0"/>
                        <a:t>при изменении размеров элемента управления (например, формы</a:t>
                      </a:r>
                      <a:r>
                        <a:rPr lang="ru-RU" sz="1600" b="1" dirty="0" smtClean="0"/>
                        <a:t>).</a:t>
                      </a:r>
                      <a:endParaRPr lang="ru-RU" sz="1600" b="1" dirty="0"/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2809964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smtClean="0">
                          <a:solidFill>
                            <a:srgbClr val="002060"/>
                          </a:solidFill>
                        </a:rPr>
                        <a:t>Move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/>
                        <a:t>Происходит </a:t>
                      </a:r>
                      <a:r>
                        <a:rPr lang="ru-RU" sz="1600" b="1" dirty="0"/>
                        <a:t>при перемещении элемента управления</a:t>
                      </a:r>
                      <a:r>
                        <a:rPr lang="ru-RU" sz="1600" b="1" dirty="0" smtClean="0"/>
                        <a:t>.</a:t>
                      </a:r>
                      <a:endParaRPr lang="ru-RU" sz="1600" b="1" dirty="0"/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650786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smtClean="0">
                          <a:solidFill>
                            <a:srgbClr val="002060"/>
                          </a:solidFill>
                        </a:rPr>
                        <a:t>Click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/>
                        <a:t>Происходит </a:t>
                      </a:r>
                      <a:r>
                        <a:rPr lang="ru-RU" sz="1600" b="1" dirty="0"/>
                        <a:t>при щелчке элемента управления. 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3118391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smtClean="0">
                          <a:solidFill>
                            <a:srgbClr val="002060"/>
                          </a:solidFill>
                        </a:rPr>
                        <a:t>DoubleClick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/>
                        <a:t>Происходит</a:t>
                      </a:r>
                      <a:r>
                        <a:rPr lang="ru-RU" sz="1600" b="1" dirty="0"/>
                        <a:t>, когда элемент управления дважды щелкается. 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75603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err="1" smtClean="0">
                          <a:solidFill>
                            <a:srgbClr val="002060"/>
                          </a:solidFill>
                        </a:rPr>
                        <a:t>MouseClick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/>
                        <a:t>Происходит </a:t>
                      </a:r>
                      <a:r>
                        <a:rPr lang="ru-RU" sz="1600" b="1" dirty="0"/>
                        <a:t>при щелчке элемента управления мышью.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3058372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err="1" smtClean="0">
                          <a:solidFill>
                            <a:srgbClr val="002060"/>
                          </a:solidFill>
                        </a:rPr>
                        <a:t>MouseDoubleClick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/>
                        <a:t>Генерируется </a:t>
                      </a:r>
                      <a:r>
                        <a:rPr lang="ru-RU" sz="1600" b="1" dirty="0"/>
                        <a:t>при двойном щелчке элемента управления мышью. 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262799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err="1" smtClean="0">
                          <a:solidFill>
                            <a:srgbClr val="002060"/>
                          </a:solidFill>
                        </a:rPr>
                        <a:t>MouseDown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/>
                        <a:t>Происходит </a:t>
                      </a:r>
                      <a:r>
                        <a:rPr lang="ru-RU" sz="1600" b="1" dirty="0"/>
                        <a:t>при нажатии кнопки мыши, если указатель мыши находится на элементе управления</a:t>
                      </a:r>
                      <a:r>
                        <a:rPr lang="ru-RU" sz="1600" b="1" dirty="0" smtClean="0"/>
                        <a:t>.</a:t>
                      </a:r>
                      <a:endParaRPr lang="ru-RU" sz="1600" b="1" dirty="0"/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2031707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err="1" smtClean="0">
                          <a:solidFill>
                            <a:srgbClr val="002060"/>
                          </a:solidFill>
                        </a:rPr>
                        <a:t>MouseUp</a:t>
                      </a:r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/>
                      </a:r>
                      <a:br>
                        <a:rPr lang="en-US" b="1" i="1" dirty="0">
                          <a:solidFill>
                            <a:srgbClr val="002060"/>
                          </a:solidFill>
                        </a:rPr>
                      </a:b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/>
                        <a:t>Происходит </a:t>
                      </a:r>
                      <a:r>
                        <a:rPr lang="ru-RU" sz="1600" b="1" dirty="0"/>
                        <a:t>при отпускании кнопки мыши, когда указатель мыши находится на элементе управления</a:t>
                      </a:r>
                      <a:r>
                        <a:rPr lang="ru-RU" sz="1600" b="1" dirty="0" smtClean="0"/>
                        <a:t>.</a:t>
                      </a:r>
                      <a:endParaRPr lang="ru-RU" sz="1600" b="1" dirty="0"/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481716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err="1" smtClean="0">
                          <a:solidFill>
                            <a:srgbClr val="002060"/>
                          </a:solidFill>
                        </a:rPr>
                        <a:t>MouseMove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/>
                        <a:t>Происходит </a:t>
                      </a:r>
                      <a:r>
                        <a:rPr lang="ru-RU" sz="1600" b="1" dirty="0"/>
                        <a:t>при перемещении указателя мыши по элементу управления. 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2674684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945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599" y="932155"/>
            <a:ext cx="10178249" cy="4935245"/>
          </a:xfrm>
        </p:spPr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ru-RU" sz="2400" b="1" dirty="0"/>
              <a:t>При выполнении пользователем </a:t>
            </a:r>
            <a:r>
              <a:rPr lang="ru-RU" sz="2400" b="1" dirty="0" smtClean="0"/>
              <a:t>какого-либо </a:t>
            </a:r>
            <a:r>
              <a:rPr lang="ru-RU" sz="2400" b="1" dirty="0"/>
              <a:t>действия элемент управления вызывает следующую последовательность событий</a:t>
            </a:r>
            <a:r>
              <a:rPr lang="ru-RU" sz="2400" b="1" dirty="0" smtClean="0"/>
              <a:t>:</a:t>
            </a:r>
          </a:p>
          <a:p>
            <a:pPr marL="901700" indent="-457200">
              <a:spcBef>
                <a:spcPts val="0"/>
              </a:spcBef>
              <a:buFont typeface="+mj-lt"/>
              <a:buAutoNum type="arabicPeriod"/>
            </a:pPr>
            <a:r>
              <a:rPr lang="ru-RU" sz="2400" b="1" i="1" dirty="0" smtClean="0">
                <a:solidFill>
                  <a:srgbClr val="002060"/>
                </a:solidFill>
              </a:rPr>
              <a:t>Событие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MouseDown</a:t>
            </a:r>
            <a:endParaRPr lang="ru-RU" sz="2400" b="1" i="1" dirty="0" smtClean="0">
              <a:solidFill>
                <a:srgbClr val="002060"/>
              </a:solidFill>
            </a:endParaRPr>
          </a:p>
          <a:p>
            <a:pPr marL="901700" indent="-457200">
              <a:spcBef>
                <a:spcPts val="0"/>
              </a:spcBef>
              <a:buFont typeface="+mj-lt"/>
              <a:buAutoNum type="arabicPeriod"/>
            </a:pPr>
            <a:r>
              <a:rPr lang="ru-RU" sz="2400" b="1" i="1" dirty="0" smtClean="0">
                <a:solidFill>
                  <a:srgbClr val="002060"/>
                </a:solidFill>
              </a:rPr>
              <a:t>Событие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Click</a:t>
            </a:r>
            <a:endParaRPr lang="ru-RU" sz="2400" b="1" i="1" dirty="0">
              <a:solidFill>
                <a:srgbClr val="002060"/>
              </a:solidFill>
            </a:endParaRPr>
          </a:p>
          <a:p>
            <a:pPr marL="901700" indent="-457200">
              <a:spcBef>
                <a:spcPts val="0"/>
              </a:spcBef>
              <a:buFont typeface="+mj-lt"/>
              <a:buAutoNum type="arabicPeriod"/>
            </a:pPr>
            <a:r>
              <a:rPr lang="ru-RU" sz="2400" b="1" i="1" dirty="0" smtClean="0">
                <a:solidFill>
                  <a:srgbClr val="002060"/>
                </a:solidFill>
              </a:rPr>
              <a:t>Событие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MouseClick</a:t>
            </a:r>
            <a:endParaRPr lang="ru-RU" sz="2400" b="1" i="1" dirty="0" smtClean="0">
              <a:solidFill>
                <a:srgbClr val="002060"/>
              </a:solidFill>
            </a:endParaRPr>
          </a:p>
          <a:p>
            <a:pPr marL="901700" indent="-457200">
              <a:spcBef>
                <a:spcPts val="0"/>
              </a:spcBef>
              <a:buFont typeface="+mj-lt"/>
              <a:buAutoNum type="arabicPeriod"/>
            </a:pPr>
            <a:r>
              <a:rPr lang="ru-RU" sz="2400" b="1" i="1" dirty="0" smtClean="0">
                <a:solidFill>
                  <a:srgbClr val="002060"/>
                </a:solidFill>
              </a:rPr>
              <a:t>Событие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MouseUp</a:t>
            </a:r>
            <a:endParaRPr lang="ru-RU" sz="2400" b="1" i="1" dirty="0" smtClean="0">
              <a:solidFill>
                <a:srgbClr val="002060"/>
              </a:solidFill>
            </a:endParaRPr>
          </a:p>
          <a:p>
            <a:pPr marL="901700" indent="-457200">
              <a:spcBef>
                <a:spcPts val="0"/>
              </a:spcBef>
              <a:buFont typeface="+mj-lt"/>
              <a:buAutoNum type="arabicPeriod"/>
            </a:pPr>
            <a:r>
              <a:rPr lang="ru-RU" sz="2400" b="1" i="1" dirty="0" smtClean="0">
                <a:solidFill>
                  <a:srgbClr val="002060"/>
                </a:solidFill>
              </a:rPr>
              <a:t>Событие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MouseDown</a:t>
            </a:r>
            <a:endParaRPr lang="ru-RU" sz="2400" b="1" i="1" dirty="0" smtClean="0">
              <a:solidFill>
                <a:srgbClr val="002060"/>
              </a:solidFill>
            </a:endParaRPr>
          </a:p>
          <a:p>
            <a:pPr marL="901700" indent="-457200">
              <a:spcBef>
                <a:spcPts val="0"/>
              </a:spcBef>
              <a:buFont typeface="+mj-lt"/>
              <a:buAutoNum type="arabicPeriod"/>
            </a:pPr>
            <a:r>
              <a:rPr lang="ru-RU" sz="2400" b="1" i="1" dirty="0" smtClean="0">
                <a:solidFill>
                  <a:srgbClr val="002060"/>
                </a:solidFill>
              </a:rPr>
              <a:t>Событие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DoubleClick</a:t>
            </a:r>
            <a:endParaRPr lang="ru-RU" sz="2400" b="1" i="1" dirty="0" smtClean="0">
              <a:solidFill>
                <a:srgbClr val="002060"/>
              </a:solidFill>
            </a:endParaRPr>
          </a:p>
          <a:p>
            <a:pPr marL="901700" indent="-457200">
              <a:spcBef>
                <a:spcPts val="0"/>
              </a:spcBef>
              <a:buFont typeface="+mj-lt"/>
              <a:buAutoNum type="arabicPeriod"/>
            </a:pPr>
            <a:r>
              <a:rPr lang="ru-RU" sz="2400" b="1" i="1" dirty="0" smtClean="0">
                <a:solidFill>
                  <a:srgbClr val="002060"/>
                </a:solidFill>
              </a:rPr>
              <a:t>Событие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MouseDoubleClick</a:t>
            </a:r>
            <a:endParaRPr lang="ru-RU" sz="2400" b="1" i="1" dirty="0" smtClean="0">
              <a:solidFill>
                <a:srgbClr val="002060"/>
              </a:solidFill>
            </a:endParaRPr>
          </a:p>
          <a:p>
            <a:pPr marL="901700" indent="-457200">
              <a:spcBef>
                <a:spcPts val="0"/>
              </a:spcBef>
              <a:buFont typeface="+mj-lt"/>
              <a:buAutoNum type="arabicPeriod"/>
            </a:pPr>
            <a:r>
              <a:rPr lang="ru-RU" sz="2400" b="1" i="1" dirty="0" smtClean="0">
                <a:solidFill>
                  <a:srgbClr val="002060"/>
                </a:solidFill>
              </a:rPr>
              <a:t>Событие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MouseUp</a:t>
            </a:r>
            <a:endParaRPr lang="ru-RU" sz="2400" b="1" i="1" dirty="0" smtClean="0">
              <a:solidFill>
                <a:srgbClr val="002060"/>
              </a:solidFill>
            </a:endParaRPr>
          </a:p>
          <a:p>
            <a:pPr marL="444500" indent="0">
              <a:spcBef>
                <a:spcPts val="0"/>
              </a:spcBef>
              <a:buNone/>
            </a:pPr>
            <a:endParaRPr lang="ru-RU" sz="2400" b="1" i="1" dirty="0">
              <a:solidFill>
                <a:srgbClr val="002060"/>
              </a:solidFill>
            </a:endParaRP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371600" y="197528"/>
            <a:ext cx="9601200" cy="734627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Общие события элементов управления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3276" y="1799836"/>
            <a:ext cx="2165551" cy="505816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299" y="2718787"/>
            <a:ext cx="3275509" cy="314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74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3840623"/>
              </p:ext>
            </p:extLst>
          </p:nvPr>
        </p:nvGraphicFramePr>
        <p:xfrm>
          <a:off x="1460377" y="1025371"/>
          <a:ext cx="9991817" cy="3402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2996">
                  <a:extLst>
                    <a:ext uri="{9D8B030D-6E8A-4147-A177-3AD203B41FA5}">
                      <a16:colId xmlns:a16="http://schemas.microsoft.com/office/drawing/2014/main" val="1959256758"/>
                    </a:ext>
                  </a:extLst>
                </a:gridCol>
                <a:gridCol w="8058821">
                  <a:extLst>
                    <a:ext uri="{9D8B030D-6E8A-4147-A177-3AD203B41FA5}">
                      <a16:colId xmlns:a16="http://schemas.microsoft.com/office/drawing/2014/main" val="35209049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Событие</a:t>
                      </a:r>
                      <a:endParaRPr lang="ru-RU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Пояснения</a:t>
                      </a:r>
                      <a:endParaRPr lang="ru-RU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3626582364"/>
                  </a:ext>
                </a:extLst>
              </a:tr>
              <a:tr h="342494">
                <a:tc>
                  <a:txBody>
                    <a:bodyPr/>
                    <a:lstStyle/>
                    <a:p>
                      <a:r>
                        <a:rPr lang="en-US" b="1" i="1" dirty="0" err="1">
                          <a:solidFill>
                            <a:srgbClr val="002060"/>
                          </a:solidFill>
                        </a:rPr>
                        <a:t>KeyPress</a:t>
                      </a:r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/>
                      </a:r>
                      <a:br>
                        <a:rPr lang="en-US" b="1" i="1" dirty="0">
                          <a:solidFill>
                            <a:srgbClr val="002060"/>
                          </a:solidFill>
                        </a:rPr>
                      </a:b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b="1" dirty="0" smtClean="0"/>
                        <a:t>Происходит </a:t>
                      </a:r>
                      <a:r>
                        <a:rPr lang="ru-RU" b="1" dirty="0"/>
                        <a:t>при нажатии клавиши, если элемент управления имеет фокус. Событие </a:t>
                      </a:r>
                      <a:r>
                        <a:rPr lang="ru-RU" b="1" dirty="0" err="1"/>
                        <a:t>KeyPress</a:t>
                      </a:r>
                      <a:r>
                        <a:rPr lang="ru-RU" b="1" dirty="0"/>
                        <a:t> вызывается только нажатием клавиш с символами.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2196813121"/>
                  </a:ext>
                </a:extLst>
              </a:tr>
              <a:tr h="325441">
                <a:tc>
                  <a:txBody>
                    <a:bodyPr/>
                    <a:lstStyle/>
                    <a:p>
                      <a:r>
                        <a:rPr lang="en-US" b="1" i="1" dirty="0" err="1" smtClean="0">
                          <a:solidFill>
                            <a:srgbClr val="002060"/>
                          </a:solidFill>
                        </a:rPr>
                        <a:t>KeyDown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b="1" dirty="0" smtClean="0"/>
                        <a:t>Происходит </a:t>
                      </a:r>
                      <a:r>
                        <a:rPr lang="ru-RU" b="1" dirty="0"/>
                        <a:t>при нажатии клавиши, если элемент управления имеет фокус. 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2584112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err="1">
                          <a:solidFill>
                            <a:srgbClr val="002060"/>
                          </a:solidFill>
                        </a:rPr>
                        <a:t>KeyUp</a:t>
                      </a:r>
                      <a:r>
                        <a:rPr lang="en-US" b="1" i="1" dirty="0">
                          <a:solidFill>
                            <a:srgbClr val="002060"/>
                          </a:solidFill>
                        </a:rPr>
                        <a:t/>
                      </a:r>
                      <a:br>
                        <a:rPr lang="en-US" b="1" i="1" dirty="0">
                          <a:solidFill>
                            <a:srgbClr val="002060"/>
                          </a:solidFill>
                        </a:rPr>
                      </a:b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b="1" dirty="0" smtClean="0"/>
                        <a:t>Происходит</a:t>
                      </a:r>
                      <a:r>
                        <a:rPr lang="ru-RU" b="1" dirty="0"/>
                        <a:t>, когда отпускается клавиша, если элемент управления имеет фокус.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597566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smtClean="0">
                          <a:solidFill>
                            <a:srgbClr val="002060"/>
                          </a:solidFill>
                        </a:rPr>
                        <a:t>Enter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b="1" dirty="0" smtClean="0"/>
                        <a:t>Происходит </a:t>
                      </a:r>
                      <a:r>
                        <a:rPr lang="ru-RU" b="1" dirty="0"/>
                        <a:t>при входе в элемент управления (при получении фокуса).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4336510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smtClean="0">
                          <a:solidFill>
                            <a:srgbClr val="002060"/>
                          </a:solidFill>
                        </a:rPr>
                        <a:t>Leave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b="1" dirty="0" smtClean="0"/>
                        <a:t>Происходит</a:t>
                      </a:r>
                      <a:r>
                        <a:rPr lang="ru-RU" b="1" dirty="0"/>
                        <a:t>, когда фокус ввода покидает элемент управления.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768458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 err="1" smtClean="0">
                          <a:solidFill>
                            <a:srgbClr val="002060"/>
                          </a:solidFill>
                        </a:rPr>
                        <a:t>TextChanged</a:t>
                      </a:r>
                      <a:endParaRPr lang="en-US" b="1" i="1" dirty="0">
                        <a:solidFill>
                          <a:srgbClr val="002060"/>
                        </a:solidFill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r>
                        <a:rPr lang="ru-RU" b="1" dirty="0" smtClean="0"/>
                        <a:t>Происходит </a:t>
                      </a:r>
                      <a:r>
                        <a:rPr lang="ru-RU" b="1" dirty="0"/>
                        <a:t>при изменении значения свойства </a:t>
                      </a:r>
                      <a:r>
                        <a:rPr lang="ru-RU" b="1" dirty="0" err="1"/>
                        <a:t>Text</a:t>
                      </a:r>
                      <a:r>
                        <a:rPr lang="ru-RU" b="1" dirty="0"/>
                        <a:t>.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3170887817"/>
                  </a:ext>
                </a:extLst>
              </a:tr>
            </a:tbl>
          </a:graphicData>
        </a:graphic>
      </p:graphicFrame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460377" y="357326"/>
            <a:ext cx="9601200" cy="743505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rgbClr val="694A47"/>
                </a:solidFill>
              </a:rPr>
              <a:t>Общие события элементов управления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52961" y="4676275"/>
            <a:ext cx="880664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События нажатия клавиши происходят в следующем </a:t>
            </a:r>
            <a:r>
              <a:rPr lang="ru-RU" sz="2000" b="1" dirty="0" smtClean="0"/>
              <a:t>порядке:</a:t>
            </a:r>
          </a:p>
          <a:p>
            <a:pPr marL="457200" indent="-101600">
              <a:buFont typeface="+mj-lt"/>
              <a:buAutoNum type="arabicPeriod"/>
            </a:pPr>
            <a:r>
              <a:rPr lang="ru-RU" sz="2000" b="1" dirty="0" smtClean="0"/>
              <a:t>  </a:t>
            </a:r>
            <a:r>
              <a:rPr lang="ru-RU" sz="2000" b="1" i="1" dirty="0" err="1" smtClean="0">
                <a:solidFill>
                  <a:srgbClr val="002060"/>
                </a:solidFill>
              </a:rPr>
              <a:t>KeyDown</a:t>
            </a:r>
            <a:endParaRPr lang="ru-RU" sz="2000" b="1" i="1" dirty="0">
              <a:solidFill>
                <a:srgbClr val="002060"/>
              </a:solidFill>
            </a:endParaRPr>
          </a:p>
          <a:p>
            <a:pPr marL="457200" indent="-101600">
              <a:buFont typeface="+mj-lt"/>
              <a:buAutoNum type="arabicPeriod"/>
            </a:pPr>
            <a:r>
              <a:rPr lang="ru-RU" sz="2000" b="1" i="1" dirty="0">
                <a:solidFill>
                  <a:srgbClr val="002060"/>
                </a:solidFill>
              </a:rPr>
              <a:t> </a:t>
            </a:r>
            <a:r>
              <a:rPr lang="ru-RU" sz="2000" b="1" i="1" dirty="0" smtClean="0">
                <a:solidFill>
                  <a:srgbClr val="002060"/>
                </a:solidFill>
              </a:rPr>
              <a:t> </a:t>
            </a:r>
            <a:r>
              <a:rPr lang="ru-RU" sz="2000" b="1" i="1" dirty="0" err="1" smtClean="0">
                <a:solidFill>
                  <a:srgbClr val="002060"/>
                </a:solidFill>
              </a:rPr>
              <a:t>KeyPress</a:t>
            </a:r>
            <a:endParaRPr lang="ru-RU" sz="2000" b="1" i="1" dirty="0">
              <a:solidFill>
                <a:srgbClr val="002060"/>
              </a:solidFill>
            </a:endParaRPr>
          </a:p>
          <a:p>
            <a:pPr marL="457200" indent="-101600">
              <a:buFont typeface="+mj-lt"/>
              <a:buAutoNum type="arabicPeriod"/>
            </a:pPr>
            <a:r>
              <a:rPr lang="ru-RU" sz="2000" b="1" i="1" dirty="0">
                <a:solidFill>
                  <a:srgbClr val="002060"/>
                </a:solidFill>
              </a:rPr>
              <a:t> </a:t>
            </a:r>
            <a:r>
              <a:rPr lang="ru-RU" sz="2000" b="1" i="1" dirty="0" smtClean="0">
                <a:solidFill>
                  <a:srgbClr val="002060"/>
                </a:solidFill>
              </a:rPr>
              <a:t> </a:t>
            </a:r>
            <a:r>
              <a:rPr lang="ru-RU" sz="2000" b="1" i="1" dirty="0" err="1" smtClean="0">
                <a:solidFill>
                  <a:srgbClr val="002060"/>
                </a:solidFill>
              </a:rPr>
              <a:t>KeyUp</a:t>
            </a:r>
            <a:endParaRPr lang="ru-RU" sz="2000" b="1" i="1" dirty="0">
              <a:solidFill>
                <a:srgbClr val="002060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277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13643" y="224161"/>
            <a:ext cx="9601200" cy="823404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СОЗДАНИЕ ОБРАБОТЧИКА СОБЫТИЯ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600" y="949911"/>
            <a:ext cx="10089472" cy="536211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sz="2400" b="1" dirty="0"/>
              <a:t>В </a:t>
            </a:r>
            <a:r>
              <a:rPr lang="ru-RU" sz="2400" b="1" i="1" dirty="0"/>
              <a:t>C# </a:t>
            </a:r>
            <a:r>
              <a:rPr lang="ru-RU" sz="2400" b="1" dirty="0"/>
              <a:t>заголовки обработчиков событий выбранного компонента формируются автоматически в окне программного кода. </a:t>
            </a:r>
            <a:endParaRPr lang="ru-RU" sz="2400" b="1" dirty="0" smtClean="0"/>
          </a:p>
          <a:p>
            <a:pPr marL="0" indent="0">
              <a:buNone/>
            </a:pPr>
            <a:r>
              <a:rPr lang="ru-RU" sz="2400" b="1" dirty="0" smtClean="0"/>
              <a:t>Синтаксис </a:t>
            </a:r>
            <a:r>
              <a:rPr lang="ru-RU" sz="2400" b="1" dirty="0"/>
              <a:t>обработчика события:</a:t>
            </a:r>
          </a:p>
          <a:p>
            <a:pPr marL="444500" indent="0">
              <a:buNone/>
            </a:pPr>
            <a:r>
              <a:rPr lang="ru-RU" sz="2600" b="1" i="1" dirty="0" err="1">
                <a:solidFill>
                  <a:srgbClr val="002060"/>
                </a:solidFill>
              </a:rPr>
              <a:t>private</a:t>
            </a:r>
            <a:r>
              <a:rPr lang="ru-RU" sz="2600" b="1" i="1" dirty="0">
                <a:solidFill>
                  <a:srgbClr val="002060"/>
                </a:solidFill>
              </a:rPr>
              <a:t> </a:t>
            </a:r>
            <a:r>
              <a:rPr lang="ru-RU" sz="2600" b="1" i="1" dirty="0" smtClean="0">
                <a:solidFill>
                  <a:srgbClr val="002060"/>
                </a:solidFill>
              </a:rPr>
              <a:t> </a:t>
            </a:r>
            <a:r>
              <a:rPr lang="ru-RU" sz="2600" b="1" i="1" dirty="0" err="1" smtClean="0">
                <a:solidFill>
                  <a:srgbClr val="002060"/>
                </a:solidFill>
              </a:rPr>
              <a:t>void</a:t>
            </a:r>
            <a:r>
              <a:rPr lang="ru-RU" sz="2600" b="1" i="1" dirty="0" smtClean="0">
                <a:solidFill>
                  <a:srgbClr val="002060"/>
                </a:solidFill>
              </a:rPr>
              <a:t>  </a:t>
            </a:r>
            <a:r>
              <a:rPr lang="ru-RU" sz="2600" b="1" i="1" dirty="0" err="1" smtClean="0">
                <a:solidFill>
                  <a:srgbClr val="002060"/>
                </a:solidFill>
              </a:rPr>
              <a:t>имя_компонента_событие</a:t>
            </a:r>
            <a:r>
              <a:rPr lang="ru-RU" sz="2600" b="1" i="1" dirty="0" smtClean="0">
                <a:solidFill>
                  <a:srgbClr val="002060"/>
                </a:solidFill>
              </a:rPr>
              <a:t> (</a:t>
            </a:r>
            <a:r>
              <a:rPr lang="ru-RU" sz="2200" b="1" i="1" dirty="0" err="1">
                <a:solidFill>
                  <a:srgbClr val="002060"/>
                </a:solidFill>
              </a:rPr>
              <a:t>object</a:t>
            </a:r>
            <a:r>
              <a:rPr lang="ru-RU" sz="2200" b="1" i="1" dirty="0">
                <a:solidFill>
                  <a:srgbClr val="002060"/>
                </a:solidFill>
              </a:rPr>
              <a:t> </a:t>
            </a:r>
            <a:r>
              <a:rPr lang="ru-RU" sz="2200" b="1" i="1" dirty="0" err="1">
                <a:solidFill>
                  <a:srgbClr val="FF0000"/>
                </a:solidFill>
              </a:rPr>
              <a:t>sender</a:t>
            </a:r>
            <a:r>
              <a:rPr lang="ru-RU" sz="2200" b="1" i="1" dirty="0">
                <a:solidFill>
                  <a:srgbClr val="FF0000"/>
                </a:solidFill>
              </a:rPr>
              <a:t>,</a:t>
            </a:r>
            <a:r>
              <a:rPr lang="ru-RU" sz="2200" b="1" i="1" dirty="0">
                <a:solidFill>
                  <a:srgbClr val="002060"/>
                </a:solidFill>
              </a:rPr>
              <a:t> </a:t>
            </a:r>
            <a:r>
              <a:rPr lang="ru-RU" sz="2200" b="1" i="1" dirty="0" err="1">
                <a:solidFill>
                  <a:srgbClr val="002060"/>
                </a:solidFill>
              </a:rPr>
              <a:t>список_параметров</a:t>
            </a:r>
            <a:r>
              <a:rPr lang="ru-RU" sz="2200" b="1" i="1" dirty="0">
                <a:solidFill>
                  <a:srgbClr val="002060"/>
                </a:solidFill>
              </a:rPr>
              <a:t>)</a:t>
            </a:r>
          </a:p>
          <a:p>
            <a:pPr marL="444500" indent="0">
              <a:buNone/>
            </a:pPr>
            <a:r>
              <a:rPr lang="ru-RU" sz="2600" b="1" i="1" dirty="0">
                <a:solidFill>
                  <a:srgbClr val="002060"/>
                </a:solidFill>
              </a:rPr>
              <a:t>{</a:t>
            </a:r>
          </a:p>
          <a:p>
            <a:pPr marL="444500" indent="0">
              <a:buNone/>
            </a:pPr>
            <a:r>
              <a:rPr lang="ru-RU" sz="2600" b="1" i="1" dirty="0" smtClean="0">
                <a:solidFill>
                  <a:srgbClr val="002060"/>
                </a:solidFill>
              </a:rPr>
              <a:t>     Обработка события </a:t>
            </a:r>
            <a:endParaRPr lang="ru-RU" sz="2600" b="1" i="1" dirty="0">
              <a:solidFill>
                <a:srgbClr val="002060"/>
              </a:solidFill>
            </a:endParaRPr>
          </a:p>
          <a:p>
            <a:pPr marL="444500" indent="0">
              <a:buNone/>
            </a:pPr>
            <a:r>
              <a:rPr lang="ru-RU" sz="2600" b="1" i="1" dirty="0">
                <a:solidFill>
                  <a:srgbClr val="002060"/>
                </a:solidFill>
              </a:rPr>
              <a:t>}</a:t>
            </a:r>
          </a:p>
          <a:p>
            <a:pPr marL="0" indent="0">
              <a:buNone/>
            </a:pPr>
            <a:r>
              <a:rPr lang="ru-RU" sz="2600" b="1" dirty="0" smtClean="0"/>
              <a:t> </a:t>
            </a:r>
            <a:r>
              <a:rPr lang="ru-RU" sz="2600" b="1" dirty="0"/>
              <a:t> </a:t>
            </a:r>
            <a:r>
              <a:rPr lang="ru-RU" sz="2600" b="1" i="1" dirty="0" err="1">
                <a:solidFill>
                  <a:srgbClr val="002060"/>
                </a:solidFill>
              </a:rPr>
              <a:t>private</a:t>
            </a:r>
            <a:r>
              <a:rPr lang="ru-RU" sz="2400" b="1" i="1" dirty="0">
                <a:solidFill>
                  <a:srgbClr val="002060"/>
                </a:solidFill>
              </a:rPr>
              <a:t> </a:t>
            </a:r>
            <a:r>
              <a:rPr lang="ru-RU" sz="2400" b="1" i="1" dirty="0"/>
              <a:t>–</a:t>
            </a:r>
            <a:r>
              <a:rPr lang="ru-RU" sz="2400" b="1" dirty="0"/>
              <a:t> ключевое слово, которое определяет область действия обработчика событий (обычно в пределах формы);</a:t>
            </a:r>
          </a:p>
          <a:p>
            <a:pPr marL="0" indent="0">
              <a:buNone/>
            </a:pPr>
            <a:r>
              <a:rPr lang="ru-RU" sz="2400" b="1" i="1" dirty="0" err="1">
                <a:solidFill>
                  <a:srgbClr val="002060"/>
                </a:solidFill>
              </a:rPr>
              <a:t>object</a:t>
            </a:r>
            <a:r>
              <a:rPr lang="ru-RU" sz="2400" b="1" i="1" dirty="0">
                <a:solidFill>
                  <a:srgbClr val="002060"/>
                </a:solidFill>
              </a:rPr>
              <a:t> </a:t>
            </a:r>
            <a:r>
              <a:rPr lang="ru-RU" sz="2400" b="1" i="1" dirty="0" err="1">
                <a:solidFill>
                  <a:srgbClr val="002060"/>
                </a:solidFill>
              </a:rPr>
              <a:t>sender</a:t>
            </a:r>
            <a:r>
              <a:rPr lang="ru-RU" sz="2400" b="1" i="1" dirty="0">
                <a:solidFill>
                  <a:srgbClr val="002060"/>
                </a:solidFill>
              </a:rPr>
              <a:t> </a:t>
            </a:r>
            <a:r>
              <a:rPr lang="ru-RU" sz="2400" b="1" dirty="0"/>
              <a:t>– элемент управления, который генерирует событие;</a:t>
            </a:r>
          </a:p>
          <a:p>
            <a:pPr marL="0" indent="0">
              <a:buNone/>
            </a:pPr>
            <a:r>
              <a:rPr lang="ru-RU" sz="2400" b="1" i="1" dirty="0" err="1">
                <a:solidFill>
                  <a:srgbClr val="002060"/>
                </a:solidFill>
              </a:rPr>
              <a:t>список_параметров</a:t>
            </a:r>
            <a:r>
              <a:rPr lang="ru-RU" sz="2400" b="1" dirty="0"/>
              <a:t> – список аргументов, которые передаются в процедуру и несут информацию о событии.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42035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600" y="3941685"/>
            <a:ext cx="9601200" cy="192571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371600" y="286305"/>
            <a:ext cx="9601200" cy="867792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СОЗДАНИЕ ОБРАБОТЧИКА СОБЫТИЯ</a:t>
            </a:r>
          </a:p>
        </p:txBody>
      </p:sp>
      <p:pic>
        <p:nvPicPr>
          <p:cNvPr id="5" name="Рисунок 4"/>
          <p:cNvPicPr/>
          <p:nvPr/>
        </p:nvPicPr>
        <p:blipFill>
          <a:blip r:embed="rId2"/>
          <a:stretch>
            <a:fillRect/>
          </a:stretch>
        </p:blipFill>
        <p:spPr>
          <a:xfrm>
            <a:off x="3181119" y="1013950"/>
            <a:ext cx="5705475" cy="2752725"/>
          </a:xfrm>
          <a:prstGeom prst="rect">
            <a:avLst/>
          </a:prstGeom>
        </p:spPr>
      </p:pic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4342197" y="3899516"/>
            <a:ext cx="3383317" cy="259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17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1068154" y="959264"/>
            <a:ext cx="7847013" cy="4909351"/>
          </a:xfrm>
          <a:prstGeom prst="rect">
            <a:avLst/>
          </a:prstGeom>
          <a:ln w="34925">
            <a:solidFill>
              <a:schemeClr val="accent1"/>
            </a:solidFill>
          </a:ln>
        </p:spPr>
      </p:pic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584664" y="170156"/>
            <a:ext cx="9601200" cy="787893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СОЗДАНИЕ ОБРАБОТЧИКА СОБЫТИЯ</a:t>
            </a:r>
          </a:p>
        </p:txBody>
      </p:sp>
      <p:pic>
        <p:nvPicPr>
          <p:cNvPr id="6" name="Рисунок 5"/>
          <p:cNvPicPr/>
          <p:nvPr/>
        </p:nvPicPr>
        <p:blipFill>
          <a:blip r:embed="rId3"/>
          <a:stretch>
            <a:fillRect/>
          </a:stretch>
        </p:blipFill>
        <p:spPr>
          <a:xfrm>
            <a:off x="8778333" y="1356097"/>
            <a:ext cx="2390775" cy="1857375"/>
          </a:xfrm>
          <a:prstGeom prst="rect">
            <a:avLst/>
          </a:prstGeom>
        </p:spPr>
      </p:pic>
      <p:pic>
        <p:nvPicPr>
          <p:cNvPr id="7" name="Рисунок 6"/>
          <p:cNvPicPr/>
          <p:nvPr/>
        </p:nvPicPr>
        <p:blipFill>
          <a:blip r:embed="rId4"/>
          <a:stretch>
            <a:fillRect/>
          </a:stretch>
        </p:blipFill>
        <p:spPr>
          <a:xfrm>
            <a:off x="8797383" y="3792303"/>
            <a:ext cx="2371725" cy="1743075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2733575" y="866274"/>
            <a:ext cx="1511166" cy="41388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Управляющая кнопка: фильм 1">
            <a:hlinkClick r:id="rId5" highlightClick="1"/>
          </p:cNvPr>
          <p:cNvSpPr/>
          <p:nvPr/>
        </p:nvSpPr>
        <p:spPr>
          <a:xfrm>
            <a:off x="10839635" y="6312023"/>
            <a:ext cx="585926" cy="355107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85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312938"/>
            <a:ext cx="9601200" cy="564126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ОКНА СООБЩЕНИЙ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35781" y="798897"/>
            <a:ext cx="10751419" cy="5068503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/>
              <a:t>Вывод окна сообщений - </a:t>
            </a:r>
            <a:r>
              <a:rPr lang="en-US" b="1" i="1" dirty="0" err="1" smtClean="0">
                <a:solidFill>
                  <a:srgbClr val="002060"/>
                </a:solidFill>
              </a:rPr>
              <a:t>MessageBox.Show</a:t>
            </a:r>
            <a:r>
              <a:rPr lang="ru-RU" b="1" dirty="0" smtClean="0"/>
              <a:t>.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/>
              <a:t>Метод </a:t>
            </a:r>
            <a:r>
              <a:rPr lang="en-US" b="1" dirty="0" smtClean="0"/>
              <a:t>Show </a:t>
            </a:r>
            <a:r>
              <a:rPr lang="ru-RU" b="1" dirty="0" smtClean="0"/>
              <a:t>имеет 21 перегрузку.</a:t>
            </a:r>
            <a:endParaRPr lang="ru-RU" b="1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418326"/>
              </p:ext>
            </p:extLst>
          </p:nvPr>
        </p:nvGraphicFramePr>
        <p:xfrm>
          <a:off x="1135781" y="1515571"/>
          <a:ext cx="10048775" cy="52862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36067">
                  <a:extLst>
                    <a:ext uri="{9D8B030D-6E8A-4147-A177-3AD203B41FA5}">
                      <a16:colId xmlns:a16="http://schemas.microsoft.com/office/drawing/2014/main" val="2985240742"/>
                    </a:ext>
                  </a:extLst>
                </a:gridCol>
                <a:gridCol w="3012708">
                  <a:extLst>
                    <a:ext uri="{9D8B030D-6E8A-4147-A177-3AD203B41FA5}">
                      <a16:colId xmlns:a16="http://schemas.microsoft.com/office/drawing/2014/main" val="1389958527"/>
                    </a:ext>
                  </a:extLst>
                </a:gridCol>
              </a:tblGrid>
              <a:tr h="1073625">
                <a:tc>
                  <a:txBody>
                    <a:bodyPr/>
                    <a:lstStyle/>
                    <a:p>
                      <a:endParaRPr lang="en-US" sz="1600" i="1" dirty="0" smtClean="0">
                        <a:solidFill>
                          <a:srgbClr val="002060"/>
                        </a:solidFill>
                      </a:endParaRPr>
                    </a:p>
                    <a:p>
                      <a:r>
                        <a:rPr lang="en-US" sz="1600" i="1" dirty="0" err="1" smtClean="0">
                          <a:solidFill>
                            <a:srgbClr val="002060"/>
                          </a:solidFill>
                        </a:rPr>
                        <a:t>MessageBox.Show</a:t>
                      </a:r>
                      <a:r>
                        <a:rPr lang="en-US" sz="1600" i="1" dirty="0" smtClean="0">
                          <a:solidFill>
                            <a:srgbClr val="002060"/>
                          </a:solidFill>
                        </a:rPr>
                        <a:t> ("</a:t>
                      </a:r>
                      <a:r>
                        <a:rPr lang="ru-RU" sz="1600" i="1" dirty="0" smtClean="0">
                          <a:solidFill>
                            <a:srgbClr val="002060"/>
                          </a:solidFill>
                        </a:rPr>
                        <a:t>Привет");</a:t>
                      </a:r>
                      <a:endParaRPr lang="ru-RU" sz="16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5205968"/>
                  </a:ext>
                </a:extLst>
              </a:tr>
              <a:tr h="10684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600" b="1" i="1" kern="1200" dirty="0" smtClean="0">
                        <a:solidFill>
                          <a:srgbClr val="00206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MessageBox.Show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 ("</a:t>
                      </a:r>
                      <a:r>
                        <a:rPr lang="ru-RU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Сообщение", "Заголовок");</a:t>
                      </a:r>
                      <a:endParaRPr lang="ru-RU" sz="1600" b="1" i="1" kern="1200" dirty="0">
                        <a:solidFill>
                          <a:srgbClr val="00206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3591519"/>
                  </a:ext>
                </a:extLst>
              </a:tr>
              <a:tr h="101065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DialogResult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 res =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MessageBox.Show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("</a:t>
                      </a:r>
                      <a:r>
                        <a:rPr lang="ru-RU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Сообщение", "</a:t>
                      </a:r>
                      <a:r>
                        <a:rPr lang="ru-RU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ДаНетОтмена</a:t>
                      </a:r>
                      <a:r>
                        <a:rPr lang="ru-RU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",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MessageBoxButtons.YesNoCancel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  <a:endParaRPr lang="ru-RU" sz="1600" b="1" i="1" kern="1200" dirty="0" smtClean="0">
                        <a:solidFill>
                          <a:srgbClr val="00206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if (res ==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DialogResult.Cancel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MessageBox.Show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("</a:t>
                      </a:r>
                      <a:r>
                        <a:rPr lang="ru-RU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Выбор Отмены");</a:t>
                      </a:r>
                      <a:endParaRPr lang="ru-RU" sz="1600" b="1" i="1" kern="1200" dirty="0">
                        <a:solidFill>
                          <a:srgbClr val="00206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447716"/>
                  </a:ext>
                </a:extLst>
              </a:tr>
              <a:tr h="37993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DialogResult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 vibor2 =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MessageBox.Show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("</a:t>
                      </a:r>
                      <a:r>
                        <a:rPr lang="ru-RU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Сообщение", "Да Или Нет",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MessageBoxButtons.YesNo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, MessageBoxIcon.Error);</a:t>
                      </a:r>
                      <a:endParaRPr lang="ru-RU" sz="1600" b="1" i="1" kern="1200" dirty="0" smtClean="0">
                        <a:solidFill>
                          <a:srgbClr val="00206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if (vibor2 ==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DialogResult.Yes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algn="l" defTabSz="914400" rtl="0" eaLnBrk="1" latinLnBrk="0" hangingPunct="1"/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MessageBox.Show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("</a:t>
                      </a:r>
                      <a:r>
                        <a:rPr lang="ru-RU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Ошибка! Вы нажали Да");</a:t>
                      </a:r>
                    </a:p>
                    <a:p>
                      <a:pPr marL="0" algn="l" defTabSz="914400" rtl="0" eaLnBrk="1" latinLnBrk="0" hangingPunct="1"/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if (vibor2 ==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DialogResult.No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algn="l" defTabSz="914400" rtl="0" eaLnBrk="1" latinLnBrk="0" hangingPunct="1"/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MessageBox.Show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("</a:t>
                      </a:r>
                      <a:r>
                        <a:rPr lang="ru-RU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Ошибка! Вы нажали Нет!");</a:t>
                      </a:r>
                      <a:endParaRPr lang="ru-RU" sz="1600" b="1" i="1" kern="1200" dirty="0">
                        <a:solidFill>
                          <a:srgbClr val="00206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928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DialogResult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vibor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 =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MessageBox.Show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("</a:t>
                      </a:r>
                      <a:r>
                        <a:rPr lang="ru-RU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Ошибка ввода\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ru-RU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Продолжить", "Да Нет", </a:t>
                      </a:r>
                      <a:r>
                        <a:rPr lang="en-US" sz="1600" b="1" i="1" kern="120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MessageBoxButtons.YesNo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1600" b="1" i="1" kern="1200" baseline="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1" i="1" kern="1200" baseline="0" dirty="0" err="1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MessageBoxIcon.Question</a:t>
                      </a:r>
                      <a:r>
                        <a:rPr lang="en-US" sz="1600" b="1" i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  <a:endParaRPr lang="ru-RU" sz="1600" b="1" i="1" kern="1200" dirty="0">
                        <a:solidFill>
                          <a:srgbClr val="00206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546254"/>
                  </a:ext>
                </a:extLst>
              </a:tr>
            </a:tbl>
          </a:graphicData>
        </a:graphic>
      </p:graphicFrame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0530" y="1515571"/>
            <a:ext cx="971971" cy="109658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0529" y="2563528"/>
            <a:ext cx="971971" cy="106916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8253" y="3650989"/>
            <a:ext cx="2003359" cy="92462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3338" y="3632696"/>
            <a:ext cx="922907" cy="100477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8231" y="4637474"/>
            <a:ext cx="1420703" cy="1069044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79190" y="4644828"/>
            <a:ext cx="1366447" cy="1069044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83839" y="5800556"/>
            <a:ext cx="1310189" cy="94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8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815" y="117310"/>
            <a:ext cx="6784616" cy="664443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02" y="1391652"/>
            <a:ext cx="5372100" cy="61912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148" y="2430879"/>
            <a:ext cx="4391025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1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15736" y="321816"/>
            <a:ext cx="9601200" cy="894425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ИНТЕРФЕЙСЫ ПОЛЬЗОВАТЕЛЯ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631272" y="1007339"/>
            <a:ext cx="9357064" cy="4651159"/>
          </a:xfrm>
        </p:spPr>
        <p:txBody>
          <a:bodyPr/>
          <a:lstStyle/>
          <a:p>
            <a:pPr marL="0" indent="0">
              <a:buNone/>
            </a:pPr>
            <a:r>
              <a:rPr lang="ru-RU" b="1" dirty="0" smtClean="0"/>
              <a:t>Существующие </a:t>
            </a:r>
            <a:r>
              <a:rPr lang="ru-RU" b="1" dirty="0"/>
              <a:t>на практике интерфейсы можно разделить на следующие виды:</a:t>
            </a:r>
          </a:p>
          <a:p>
            <a:pPr marL="722313" indent="-382588">
              <a:buFont typeface="Wingdings" panose="05000000000000000000" pitchFamily="2" charset="2"/>
              <a:buChar char="Ø"/>
            </a:pPr>
            <a:r>
              <a:rPr lang="ru-RU" b="1" dirty="0"/>
              <a:t>командный интерфейс;</a:t>
            </a:r>
          </a:p>
          <a:p>
            <a:pPr marL="722313" indent="-382588">
              <a:buFont typeface="Wingdings" panose="05000000000000000000" pitchFamily="2" charset="2"/>
              <a:buChar char="Ø"/>
            </a:pPr>
            <a:r>
              <a:rPr lang="ru-RU" b="1" dirty="0"/>
              <a:t>графический интерфейс;</a:t>
            </a:r>
          </a:p>
          <a:p>
            <a:pPr marL="722313" indent="-382588">
              <a:buFont typeface="Wingdings" panose="05000000000000000000" pitchFamily="2" charset="2"/>
              <a:buChar char="Ø"/>
            </a:pPr>
            <a:r>
              <a:rPr lang="ru-RU" b="1" dirty="0"/>
              <a:t>SILK-интерфейс.</a:t>
            </a:r>
          </a:p>
          <a:p>
            <a:pPr marL="0" indent="0">
              <a:buNone/>
            </a:pPr>
            <a:r>
              <a:rPr lang="ru-RU" b="1" i="1" dirty="0" smtClean="0">
                <a:solidFill>
                  <a:srgbClr val="002060"/>
                </a:solidFill>
              </a:rPr>
              <a:t>Графический интерфейс </a:t>
            </a:r>
            <a:r>
              <a:rPr lang="ru-RU" b="1" dirty="0"/>
              <a:t>пользователя (англ. </a:t>
            </a:r>
            <a:r>
              <a:rPr lang="ru-RU" b="1" i="1" dirty="0" err="1">
                <a:solidFill>
                  <a:srgbClr val="002060"/>
                </a:solidFill>
              </a:rPr>
              <a:t>Graphical</a:t>
            </a:r>
            <a:r>
              <a:rPr lang="ru-RU" b="1" i="1" dirty="0">
                <a:solidFill>
                  <a:srgbClr val="002060"/>
                </a:solidFill>
              </a:rPr>
              <a:t> </a:t>
            </a:r>
            <a:r>
              <a:rPr lang="ru-RU" b="1" i="1" dirty="0" err="1">
                <a:solidFill>
                  <a:srgbClr val="002060"/>
                </a:solidFill>
              </a:rPr>
              <a:t>User</a:t>
            </a:r>
            <a:r>
              <a:rPr lang="ru-RU" b="1" i="1" dirty="0">
                <a:solidFill>
                  <a:srgbClr val="002060"/>
                </a:solidFill>
              </a:rPr>
              <a:t> </a:t>
            </a:r>
            <a:r>
              <a:rPr lang="ru-RU" b="1" i="1" dirty="0" err="1">
                <a:solidFill>
                  <a:srgbClr val="002060"/>
                </a:solidFill>
              </a:rPr>
              <a:t>Interface</a:t>
            </a:r>
            <a:r>
              <a:rPr lang="ru-RU" b="1" i="1" dirty="0">
                <a:solidFill>
                  <a:srgbClr val="002060"/>
                </a:solidFill>
              </a:rPr>
              <a:t>, GUI</a:t>
            </a:r>
            <a:r>
              <a:rPr lang="ru-RU" b="1" dirty="0"/>
              <a:t>) </a:t>
            </a:r>
            <a:r>
              <a:rPr lang="ru-RU" b="1" dirty="0" smtClean="0"/>
              <a:t>- интерфейс, </a:t>
            </a:r>
            <a:r>
              <a:rPr lang="ru-RU" b="1" dirty="0"/>
              <a:t>в </a:t>
            </a:r>
            <a:r>
              <a:rPr lang="ru-RU" b="1" dirty="0" smtClean="0"/>
              <a:t>котором </a:t>
            </a:r>
            <a:r>
              <a:rPr lang="ru-RU" b="1" dirty="0"/>
              <a:t>элементы интерфейса представлены в виде визуальных объектов, т. е. графических изображений</a:t>
            </a:r>
            <a:r>
              <a:rPr lang="ru-RU" b="1" dirty="0" smtClean="0"/>
              <a:t>.</a:t>
            </a:r>
          </a:p>
          <a:p>
            <a:pPr marL="0" indent="0">
              <a:buNone/>
            </a:pPr>
            <a:r>
              <a:rPr lang="ru-RU" b="1" i="1" dirty="0">
                <a:solidFill>
                  <a:srgbClr val="002060"/>
                </a:solidFill>
              </a:rPr>
              <a:t>SILK-интерфейс </a:t>
            </a:r>
            <a:r>
              <a:rPr lang="ru-RU" b="1" dirty="0"/>
              <a:t>(</a:t>
            </a:r>
            <a:r>
              <a:rPr lang="ru-RU" b="1" i="1" dirty="0" err="1">
                <a:solidFill>
                  <a:srgbClr val="002060"/>
                </a:solidFill>
              </a:rPr>
              <a:t>Speech</a:t>
            </a:r>
            <a:r>
              <a:rPr lang="ru-RU" b="1" i="1" dirty="0">
                <a:solidFill>
                  <a:srgbClr val="002060"/>
                </a:solidFill>
              </a:rPr>
              <a:t>, </a:t>
            </a:r>
            <a:r>
              <a:rPr lang="ru-RU" b="1" i="1" dirty="0" err="1">
                <a:solidFill>
                  <a:srgbClr val="002060"/>
                </a:solidFill>
              </a:rPr>
              <a:t>Image</a:t>
            </a:r>
            <a:r>
              <a:rPr lang="ru-RU" b="1" i="1" dirty="0">
                <a:solidFill>
                  <a:srgbClr val="002060"/>
                </a:solidFill>
              </a:rPr>
              <a:t>, </a:t>
            </a:r>
            <a:r>
              <a:rPr lang="ru-RU" b="1" i="1" dirty="0" err="1">
                <a:solidFill>
                  <a:srgbClr val="002060"/>
                </a:solidFill>
              </a:rPr>
              <a:t>Language</a:t>
            </a:r>
            <a:r>
              <a:rPr lang="ru-RU" b="1" i="1" dirty="0">
                <a:solidFill>
                  <a:srgbClr val="002060"/>
                </a:solidFill>
              </a:rPr>
              <a:t>, </a:t>
            </a:r>
            <a:r>
              <a:rPr lang="ru-RU" b="1" i="1" dirty="0" err="1">
                <a:solidFill>
                  <a:srgbClr val="002060"/>
                </a:solidFill>
              </a:rPr>
              <a:t>Knowledge</a:t>
            </a:r>
            <a:r>
              <a:rPr lang="ru-RU" b="1" dirty="0"/>
              <a:t> - речь, образ, язык, </a:t>
            </a:r>
            <a:r>
              <a:rPr lang="ru-RU" b="1" i="1" dirty="0"/>
              <a:t>знание</a:t>
            </a:r>
            <a:r>
              <a:rPr lang="ru-RU" b="1" dirty="0"/>
              <a:t>). В настоящее время SILK-</a:t>
            </a:r>
            <a:r>
              <a:rPr lang="ru-RU" b="1" i="1" dirty="0"/>
              <a:t>интерфейс</a:t>
            </a:r>
            <a:r>
              <a:rPr lang="ru-RU" b="1" dirty="0"/>
              <a:t> существует лишь как "</a:t>
            </a:r>
            <a:r>
              <a:rPr lang="ru-RU" b="1" dirty="0" smtClean="0"/>
              <a:t>голосовой".</a:t>
            </a:r>
            <a:endParaRPr lang="ru-RU" b="1" dirty="0"/>
          </a:p>
          <a:p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1698859" y="4716380"/>
            <a:ext cx="2777741" cy="1884796"/>
          </a:xfrm>
          <a:prstGeom prst="rect">
            <a:avLst/>
          </a:prstGeom>
        </p:spPr>
      </p:pic>
      <p:pic>
        <p:nvPicPr>
          <p:cNvPr id="2050" name="Picture 2" descr="https://getpcsoft.wikisend.com/img_howto/0/326/Lion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4466" y="4715820"/>
            <a:ext cx="3016569" cy="188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www.secuteck.ru/hubfs/SecuteckRu/News/metamorwork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902" y="4715820"/>
            <a:ext cx="2828034" cy="188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6827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268549"/>
            <a:ext cx="9601200" cy="832282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ДИАЛОГОВЫЕ ОКНА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600" y="1033683"/>
            <a:ext cx="9601200" cy="4766569"/>
          </a:xfrm>
        </p:spPr>
        <p:txBody>
          <a:bodyPr/>
          <a:lstStyle/>
          <a:p>
            <a:r>
              <a:rPr lang="en-US" b="1" i="1" dirty="0" err="1">
                <a:solidFill>
                  <a:srgbClr val="002060"/>
                </a:solidFill>
              </a:rPr>
              <a:t>ColorDialog</a:t>
            </a:r>
            <a:r>
              <a:rPr lang="en-US" b="1" i="1" dirty="0">
                <a:solidFill>
                  <a:srgbClr val="002060"/>
                </a:solidFill>
              </a:rPr>
              <a:t> </a:t>
            </a:r>
            <a:r>
              <a:rPr lang="en-US" b="1" dirty="0"/>
              <a:t>– </a:t>
            </a:r>
            <a:r>
              <a:rPr lang="ru-RU" b="1" dirty="0"/>
              <a:t>диалог выбора цвета;</a:t>
            </a:r>
          </a:p>
          <a:p>
            <a:r>
              <a:rPr lang="en-US" b="1" i="1" dirty="0" err="1">
                <a:solidFill>
                  <a:srgbClr val="002060"/>
                </a:solidFill>
              </a:rPr>
              <a:t>FolderBrowserDialog</a:t>
            </a:r>
            <a:r>
              <a:rPr lang="ru-RU" b="1" dirty="0" smtClean="0"/>
              <a:t> - диалог </a:t>
            </a:r>
            <a:r>
              <a:rPr lang="ru-RU" b="1" dirty="0"/>
              <a:t>работы с каталогами</a:t>
            </a:r>
            <a:endParaRPr lang="ru-RU" b="1" dirty="0" smtClean="0"/>
          </a:p>
          <a:p>
            <a:r>
              <a:rPr lang="en-US" b="1" i="1" dirty="0" err="1">
                <a:solidFill>
                  <a:srgbClr val="002060"/>
                </a:solidFill>
              </a:rPr>
              <a:t>FontDialog</a:t>
            </a:r>
            <a:r>
              <a:rPr lang="en-US" b="1" i="1" dirty="0">
                <a:solidFill>
                  <a:srgbClr val="002060"/>
                </a:solidFill>
              </a:rPr>
              <a:t> </a:t>
            </a:r>
            <a:r>
              <a:rPr lang="en-US" b="1" dirty="0"/>
              <a:t>– </a:t>
            </a:r>
            <a:r>
              <a:rPr lang="ru-RU" b="1" dirty="0"/>
              <a:t>диалог выбора шрифта;</a:t>
            </a:r>
          </a:p>
          <a:p>
            <a:r>
              <a:rPr lang="en-US" b="1" i="1" dirty="0" err="1">
                <a:solidFill>
                  <a:srgbClr val="002060"/>
                </a:solidFill>
              </a:rPr>
              <a:t>OpenFileDialog</a:t>
            </a:r>
            <a:r>
              <a:rPr lang="en-US" b="1" dirty="0" smtClean="0"/>
              <a:t> </a:t>
            </a:r>
            <a:r>
              <a:rPr lang="en-US" b="1" dirty="0"/>
              <a:t>– </a:t>
            </a:r>
            <a:r>
              <a:rPr lang="ru-RU" b="1" dirty="0"/>
              <a:t>диалог выбора и открытия файла для считывания данных;</a:t>
            </a:r>
          </a:p>
          <a:p>
            <a:r>
              <a:rPr lang="en-US" b="1" i="1" dirty="0" err="1">
                <a:solidFill>
                  <a:srgbClr val="002060"/>
                </a:solidFill>
              </a:rPr>
              <a:t>SaveFileDialog</a:t>
            </a:r>
            <a:r>
              <a:rPr lang="en-US" b="1" dirty="0" smtClean="0"/>
              <a:t> </a:t>
            </a:r>
            <a:r>
              <a:rPr lang="en-US" b="1" dirty="0"/>
              <a:t>– </a:t>
            </a:r>
            <a:r>
              <a:rPr lang="ru-RU" b="1" dirty="0"/>
              <a:t>диалог выбора и открытия файла для записи </a:t>
            </a:r>
            <a:r>
              <a:rPr lang="ru-RU" b="1" dirty="0" smtClean="0"/>
              <a:t>данных</a:t>
            </a:r>
            <a:r>
              <a:rPr lang="ru-RU" dirty="0" smtClean="0"/>
              <a:t>;</a:t>
            </a:r>
          </a:p>
          <a:p>
            <a:r>
              <a:rPr lang="en-US" b="1" i="1" dirty="0">
                <a:solidFill>
                  <a:srgbClr val="002060"/>
                </a:solidFill>
              </a:rPr>
              <a:t>P</a:t>
            </a:r>
            <a:r>
              <a:rPr lang="ru-RU" b="1" i="1" dirty="0" err="1">
                <a:solidFill>
                  <a:srgbClr val="002060"/>
                </a:solidFill>
              </a:rPr>
              <a:t>rintDialog</a:t>
            </a:r>
            <a:r>
              <a:rPr lang="ru-RU" b="1" i="1" dirty="0">
                <a:solidFill>
                  <a:srgbClr val="002060"/>
                </a:solidFill>
              </a:rPr>
              <a:t> </a:t>
            </a:r>
            <a:r>
              <a:rPr lang="ru-RU" b="1" dirty="0"/>
              <a:t>– диалог вывода на печать;</a:t>
            </a:r>
          </a:p>
          <a:p>
            <a:r>
              <a:rPr lang="ru-RU" b="1" i="1" dirty="0" err="1" smtClean="0">
                <a:solidFill>
                  <a:srgbClr val="002060"/>
                </a:solidFill>
              </a:rPr>
              <a:t>PrintPreviewDialog</a:t>
            </a:r>
            <a:r>
              <a:rPr lang="ru-RU" dirty="0" smtClean="0"/>
              <a:t> </a:t>
            </a:r>
            <a:r>
              <a:rPr lang="ru-RU" dirty="0"/>
              <a:t>– </a:t>
            </a:r>
            <a:r>
              <a:rPr lang="ru-RU" b="1" dirty="0"/>
              <a:t>диалог предварительного просмотра результата </a:t>
            </a:r>
            <a:r>
              <a:rPr lang="en-US" b="1" dirty="0" smtClean="0"/>
              <a:t>                    </a:t>
            </a:r>
            <a:r>
              <a:rPr lang="ru-RU" b="1" dirty="0" smtClean="0"/>
              <a:t>печати.</a:t>
            </a:r>
            <a:endParaRPr lang="en-US" b="1" dirty="0"/>
          </a:p>
          <a:p>
            <a:pPr marL="0" indent="0">
              <a:buNone/>
            </a:pPr>
            <a:r>
              <a:rPr lang="ru-RU" b="1" dirty="0" smtClean="0"/>
              <a:t>Принцип работы:</a:t>
            </a:r>
          </a:p>
          <a:p>
            <a:pPr marL="452438" lvl="0" indent="0">
              <a:buNone/>
            </a:pPr>
            <a:r>
              <a:rPr lang="ru-RU" altLang="ru-RU" sz="2200" b="1" i="1" dirty="0" err="1">
                <a:solidFill>
                  <a:srgbClr val="002060"/>
                </a:solidFill>
                <a:latin typeface="Consolas" panose="020B0609020204030204" pitchFamily="49" charset="0"/>
              </a:rPr>
              <a:t>if</a:t>
            </a:r>
            <a:r>
              <a:rPr lang="ru-RU" altLang="ru-RU" sz="2200" b="1" i="1" dirty="0">
                <a:solidFill>
                  <a:srgbClr val="002060"/>
                </a:solidFill>
                <a:latin typeface="Consolas" panose="020B0609020204030204" pitchFamily="49" charset="0"/>
              </a:rPr>
              <a:t> </a:t>
            </a:r>
            <a:r>
              <a:rPr lang="ru-RU" altLang="ru-RU" sz="2200" b="1" i="1" dirty="0" smtClean="0">
                <a:solidFill>
                  <a:srgbClr val="002060"/>
                </a:solidFill>
                <a:latin typeface="Consolas" panose="020B0609020204030204" pitchFamily="49" charset="0"/>
              </a:rPr>
              <a:t>(</a:t>
            </a:r>
            <a:r>
              <a:rPr lang="en-US" altLang="ru-RU" sz="2200" b="1" i="1" dirty="0" smtClean="0">
                <a:solidFill>
                  <a:srgbClr val="002060"/>
                </a:solidFill>
                <a:latin typeface="Consolas" panose="020B0609020204030204" pitchFamily="49" charset="0"/>
              </a:rPr>
              <a:t>&lt;</a:t>
            </a:r>
            <a:r>
              <a:rPr lang="ru-RU" altLang="ru-RU" sz="2200" b="1" i="1" dirty="0" smtClean="0">
                <a:solidFill>
                  <a:srgbClr val="002060"/>
                </a:solidFill>
                <a:latin typeface="Consolas" panose="020B0609020204030204" pitchFamily="49" charset="0"/>
              </a:rPr>
              <a:t>имя диалога</a:t>
            </a:r>
            <a:r>
              <a:rPr lang="en-US" altLang="ru-RU" sz="2200" b="1" i="1" dirty="0" smtClean="0">
                <a:solidFill>
                  <a:srgbClr val="002060"/>
                </a:solidFill>
                <a:latin typeface="Consolas" panose="020B0609020204030204" pitchFamily="49" charset="0"/>
              </a:rPr>
              <a:t>&gt;</a:t>
            </a:r>
            <a:r>
              <a:rPr lang="ru-RU" altLang="ru-RU" sz="2200" b="1" i="1" dirty="0" smtClean="0">
                <a:solidFill>
                  <a:srgbClr val="002060"/>
                </a:solidFill>
                <a:latin typeface="Consolas" panose="020B0609020204030204" pitchFamily="49" charset="0"/>
              </a:rPr>
              <a:t>.</a:t>
            </a:r>
            <a:r>
              <a:rPr lang="ru-RU" altLang="ru-RU" sz="2200" b="1" i="1" dirty="0" err="1" smtClean="0">
                <a:solidFill>
                  <a:srgbClr val="002060"/>
                </a:solidFill>
                <a:latin typeface="Consolas" panose="020B0609020204030204" pitchFamily="49" charset="0"/>
              </a:rPr>
              <a:t>ShowDialog</a:t>
            </a:r>
            <a:r>
              <a:rPr lang="ru-RU" altLang="ru-RU" sz="2200" b="1" i="1" dirty="0">
                <a:solidFill>
                  <a:srgbClr val="002060"/>
                </a:solidFill>
                <a:latin typeface="Consolas" panose="020B0609020204030204" pitchFamily="49" charset="0"/>
              </a:rPr>
              <a:t>() </a:t>
            </a:r>
            <a:r>
              <a:rPr lang="ru-RU" altLang="ru-RU" sz="2200" b="1" i="1" dirty="0" smtClean="0">
                <a:solidFill>
                  <a:srgbClr val="002060"/>
                </a:solidFill>
                <a:latin typeface="Consolas" panose="020B0609020204030204" pitchFamily="49" charset="0"/>
              </a:rPr>
              <a:t>!= </a:t>
            </a:r>
            <a:r>
              <a:rPr lang="ru-RU" altLang="ru-RU" sz="2200" b="1" i="1" dirty="0" err="1">
                <a:solidFill>
                  <a:srgbClr val="002060"/>
                </a:solidFill>
                <a:latin typeface="Consolas" panose="020B0609020204030204" pitchFamily="49" charset="0"/>
              </a:rPr>
              <a:t>DialogResult.Cancel</a:t>
            </a:r>
            <a:r>
              <a:rPr lang="ru-RU" altLang="ru-RU" sz="2200" b="1" i="1" dirty="0" smtClean="0">
                <a:solidFill>
                  <a:srgbClr val="002060"/>
                </a:solidFill>
                <a:latin typeface="Consolas" panose="020B0609020204030204" pitchFamily="49" charset="0"/>
              </a:rPr>
              <a:t>)</a:t>
            </a:r>
          </a:p>
          <a:p>
            <a:pPr marL="452438" lvl="0" indent="0">
              <a:buNone/>
            </a:pPr>
            <a:r>
              <a:rPr lang="ru-RU" altLang="ru-RU" sz="2200" b="1" i="1" dirty="0" smtClean="0">
                <a:solidFill>
                  <a:srgbClr val="002060"/>
                </a:solidFill>
                <a:latin typeface="Consolas" panose="020B0609020204030204" pitchFamily="49" charset="0"/>
              </a:rPr>
              <a:t>  …</a:t>
            </a:r>
            <a:r>
              <a:rPr lang="ru-RU" altLang="ru-RU" sz="2200" b="1" i="1" dirty="0" smtClean="0">
                <a:solidFill>
                  <a:srgbClr val="002060"/>
                </a:solidFill>
              </a:rPr>
              <a:t> </a:t>
            </a:r>
            <a:endParaRPr lang="ru-RU" altLang="ru-RU" sz="2200" b="1" i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ru-RU" b="1" dirty="0"/>
          </a:p>
          <a:p>
            <a:endParaRPr lang="ru-RU" b="1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9906" y="568839"/>
            <a:ext cx="2322894" cy="182785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9320" y="2774503"/>
            <a:ext cx="1951867" cy="149911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9702265" y="3416968"/>
            <a:ext cx="1270535" cy="26950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9702265" y="4059433"/>
            <a:ext cx="1617045" cy="26950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26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226996"/>
            <a:ext cx="9601200" cy="883118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ДИАЛОГОВЫЕ ОКНА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599" y="4966635"/>
            <a:ext cx="9707579" cy="15977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i="1" dirty="0">
                <a:solidFill>
                  <a:srgbClr val="002060"/>
                </a:solidFill>
              </a:rPr>
              <a:t>if (colorDialog1.ShowDialog() != </a:t>
            </a:r>
            <a:r>
              <a:rPr lang="en-US" b="1" i="1" dirty="0" err="1">
                <a:solidFill>
                  <a:srgbClr val="002060"/>
                </a:solidFill>
              </a:rPr>
              <a:t>DialogResult.Cancel</a:t>
            </a:r>
            <a:r>
              <a:rPr lang="en-US" b="1" i="1" dirty="0">
                <a:solidFill>
                  <a:srgbClr val="002060"/>
                </a:solidFill>
              </a:rPr>
              <a:t> )</a:t>
            </a:r>
          </a:p>
          <a:p>
            <a:pPr marL="0" indent="0">
              <a:buNone/>
            </a:pPr>
            <a:r>
              <a:rPr lang="en-US" b="1" i="1" dirty="0">
                <a:solidFill>
                  <a:srgbClr val="002060"/>
                </a:solidFill>
              </a:rPr>
              <a:t>                textBox1.BackColor = colorDialog1.Color;</a:t>
            </a:r>
          </a:p>
          <a:p>
            <a:pPr marL="0" indent="0">
              <a:buNone/>
            </a:pPr>
            <a:r>
              <a:rPr lang="en-US" b="1" i="1" dirty="0" smtClean="0">
                <a:solidFill>
                  <a:srgbClr val="002060"/>
                </a:solidFill>
              </a:rPr>
              <a:t>if </a:t>
            </a:r>
            <a:r>
              <a:rPr lang="en-US" b="1" i="1" dirty="0">
                <a:solidFill>
                  <a:srgbClr val="002060"/>
                </a:solidFill>
              </a:rPr>
              <a:t>(fontDialog1.ShowDialog() != </a:t>
            </a:r>
            <a:r>
              <a:rPr lang="en-US" b="1" i="1" dirty="0" err="1">
                <a:solidFill>
                  <a:srgbClr val="002060"/>
                </a:solidFill>
              </a:rPr>
              <a:t>DialogResult.Cancel</a:t>
            </a:r>
            <a:r>
              <a:rPr lang="en-US" b="1" i="1" dirty="0">
                <a:solidFill>
                  <a:srgbClr val="002060"/>
                </a:solidFill>
              </a:rPr>
              <a:t>)</a:t>
            </a:r>
          </a:p>
          <a:p>
            <a:pPr marL="0" indent="0">
              <a:buNone/>
            </a:pPr>
            <a:r>
              <a:rPr lang="en-US" b="1" i="1" dirty="0">
                <a:solidFill>
                  <a:srgbClr val="002060"/>
                </a:solidFill>
              </a:rPr>
              <a:t>                textBox1.Font = fontDialog1.Font;</a:t>
            </a:r>
            <a:endParaRPr lang="ru-RU" b="1" i="1" dirty="0">
              <a:solidFill>
                <a:srgbClr val="002060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109" y="974767"/>
            <a:ext cx="4171950" cy="136207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109" y="2265529"/>
            <a:ext cx="2476500" cy="4953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9628" y="883254"/>
            <a:ext cx="4124927" cy="215512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1148" y="3112025"/>
            <a:ext cx="4381652" cy="185461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1109" y="3237913"/>
            <a:ext cx="4010025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60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60376" y="206405"/>
            <a:ext cx="9601200" cy="805649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СОЗДАНИЕ </a:t>
            </a:r>
            <a:r>
              <a:rPr lang="ru-RU" sz="4000" b="1" dirty="0" smtClean="0">
                <a:solidFill>
                  <a:srgbClr val="694A47"/>
                </a:solidFill>
              </a:rPr>
              <a:t>МЕНЮ ПРИЛОЖЕНИЯ</a:t>
            </a:r>
            <a:endParaRPr lang="ru-RU" sz="4000" b="1" dirty="0">
              <a:solidFill>
                <a:srgbClr val="694A47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600" y="2213811"/>
            <a:ext cx="10092088" cy="3653589"/>
          </a:xfrm>
        </p:spPr>
        <p:txBody>
          <a:bodyPr/>
          <a:lstStyle/>
          <a:p>
            <a:pPr marL="0" indent="0">
              <a:buNone/>
            </a:pPr>
            <a:r>
              <a:rPr lang="ru-RU" b="1" dirty="0" smtClean="0"/>
              <a:t>Кроме стандартных пунктов (</a:t>
            </a:r>
            <a:r>
              <a:rPr lang="en-US" b="1" i="1" dirty="0" err="1" smtClean="0">
                <a:solidFill>
                  <a:srgbClr val="002060"/>
                </a:solidFill>
              </a:rPr>
              <a:t>MenuItem</a:t>
            </a:r>
            <a:r>
              <a:rPr lang="ru-RU" b="1" dirty="0" smtClean="0"/>
              <a:t>) в меню можно </a:t>
            </a:r>
            <a:r>
              <a:rPr lang="ru-RU" b="1" dirty="0"/>
              <a:t>использовать выпадающие </a:t>
            </a:r>
            <a:r>
              <a:rPr lang="ru-RU" b="1" dirty="0" smtClean="0"/>
              <a:t>списки (</a:t>
            </a:r>
            <a:r>
              <a:rPr lang="en-US" b="1" i="1" dirty="0" err="1" smtClean="0">
                <a:solidFill>
                  <a:srgbClr val="002060"/>
                </a:solidFill>
              </a:rPr>
              <a:t>ComboBox</a:t>
            </a:r>
            <a:r>
              <a:rPr lang="ru-RU" b="1" i="1" dirty="0" smtClean="0">
                <a:solidFill>
                  <a:srgbClr val="002060"/>
                </a:solidFill>
              </a:rPr>
              <a:t>)</a:t>
            </a:r>
            <a:r>
              <a:rPr lang="ru-RU" b="1" dirty="0" smtClean="0"/>
              <a:t> </a:t>
            </a:r>
            <a:r>
              <a:rPr lang="ru-RU" b="1" dirty="0"/>
              <a:t>и текстовые </a:t>
            </a:r>
            <a:r>
              <a:rPr lang="ru-RU" b="1" dirty="0" smtClean="0"/>
              <a:t>поля</a:t>
            </a:r>
            <a:r>
              <a:rPr lang="en-US" b="1" dirty="0" smtClean="0"/>
              <a:t> (</a:t>
            </a:r>
            <a:r>
              <a:rPr lang="en-US" b="1" i="1" dirty="0" err="1" smtClean="0">
                <a:solidFill>
                  <a:srgbClr val="002060"/>
                </a:solidFill>
              </a:rPr>
              <a:t>TextBox</a:t>
            </a:r>
            <a:r>
              <a:rPr lang="en-US" b="1" dirty="0" smtClean="0"/>
              <a:t>)</a:t>
            </a:r>
            <a:r>
              <a:rPr lang="ru-RU" b="1" dirty="0" smtClean="0"/>
              <a:t>.</a:t>
            </a:r>
            <a:endParaRPr lang="en-US" b="1" dirty="0" smtClean="0"/>
          </a:p>
          <a:p>
            <a:pPr marL="0" indent="0">
              <a:buNone/>
            </a:pPr>
            <a:r>
              <a:rPr lang="ru-RU" b="1" i="1" dirty="0" err="1">
                <a:solidFill>
                  <a:srgbClr val="002060"/>
                </a:solidFill>
              </a:rPr>
              <a:t>MenuStrip</a:t>
            </a:r>
            <a:r>
              <a:rPr lang="ru-RU" b="1" i="1" dirty="0"/>
              <a:t> </a:t>
            </a:r>
            <a:r>
              <a:rPr lang="ru-RU" b="1" dirty="0"/>
              <a:t>выступает своего рода контейнером для отдельных пунктов меню, которые представлены объектом </a:t>
            </a:r>
            <a:r>
              <a:rPr lang="ru-RU" b="1" i="1" dirty="0" err="1">
                <a:solidFill>
                  <a:srgbClr val="002060"/>
                </a:solidFill>
              </a:rPr>
              <a:t>ToolStripMenuItem</a:t>
            </a:r>
            <a:r>
              <a:rPr lang="ru-RU" b="1" i="1" dirty="0">
                <a:solidFill>
                  <a:srgbClr val="002060"/>
                </a:solidFill>
              </a:rPr>
              <a:t>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2093" y="733030"/>
            <a:ext cx="1818726" cy="1575524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8969001" y="1337119"/>
            <a:ext cx="1472665" cy="30800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866775"/>
            <a:ext cx="4476750" cy="12573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8350" y="1289785"/>
            <a:ext cx="1375920" cy="56448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0376" y="3701866"/>
            <a:ext cx="4486275" cy="155257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7213" y="3510312"/>
            <a:ext cx="2712692" cy="1878018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1600" y="5544662"/>
            <a:ext cx="9610174" cy="104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590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126507"/>
            <a:ext cx="9601200" cy="841159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ПАНЕЛЬ ИНСТРУМЕНТОВ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068" y="653421"/>
            <a:ext cx="1842611" cy="1317422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8136068" y="1517856"/>
            <a:ext cx="1402672" cy="23969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986758" y="755813"/>
            <a:ext cx="8455458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>
                <a:tab pos="457200" algn="l"/>
              </a:tabLst>
            </a:pPr>
            <a:r>
              <a:rPr lang="ru-RU" altLang="ru-RU" sz="1800" b="1" dirty="0">
                <a:solidFill>
                  <a:schemeClr val="tx2"/>
                </a:solidFill>
                <a:latin typeface="+mn-lt"/>
              </a:rPr>
              <a:t>С</a:t>
            </a:r>
            <a:r>
              <a:rPr lang="ru-RU" altLang="ru-RU" sz="1800" b="1" dirty="0" smtClean="0">
                <a:solidFill>
                  <a:schemeClr val="tx2"/>
                </a:solidFill>
                <a:latin typeface="+mn-lt"/>
              </a:rPr>
              <a:t>войства </a:t>
            </a:r>
            <a:r>
              <a:rPr lang="ru-RU" altLang="ru-RU" sz="1800" b="1" dirty="0">
                <a:solidFill>
                  <a:schemeClr val="tx2"/>
                </a:solidFill>
                <a:latin typeface="+mn-lt"/>
              </a:rPr>
              <a:t>компонента </a:t>
            </a:r>
            <a:r>
              <a:rPr lang="ru-RU" altLang="ru-RU" sz="1800" b="1" i="1" dirty="0" err="1">
                <a:solidFill>
                  <a:srgbClr val="002060"/>
                </a:solidFill>
                <a:latin typeface="+mn-lt"/>
              </a:rPr>
              <a:t>ToolStrip</a:t>
            </a:r>
            <a:r>
              <a:rPr lang="ru-RU" altLang="ru-RU" sz="1800" b="1" dirty="0">
                <a:solidFill>
                  <a:schemeClr val="tx2"/>
                </a:solidFill>
                <a:latin typeface="+mn-lt"/>
              </a:rPr>
              <a:t> </a:t>
            </a:r>
            <a:r>
              <a:rPr lang="ru-RU" altLang="ru-RU" sz="1800" b="1" dirty="0" smtClean="0">
                <a:solidFill>
                  <a:schemeClr val="tx2"/>
                </a:solidFill>
                <a:latin typeface="+mn-lt"/>
              </a:rPr>
              <a:t>:</a:t>
            </a:r>
            <a:endParaRPr lang="ru-RU" altLang="ru-RU" sz="1800" b="1" dirty="0">
              <a:solidFill>
                <a:schemeClr val="tx2"/>
              </a:solidFill>
              <a:latin typeface="+mn-lt"/>
            </a:endParaRPr>
          </a:p>
          <a:p>
            <a:pPr marR="0" lvl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ru-RU" altLang="ru-RU" sz="1800" b="1" i="1" dirty="0" err="1">
                <a:solidFill>
                  <a:srgbClr val="002060"/>
                </a:solidFill>
                <a:latin typeface="+mn-lt"/>
              </a:rPr>
              <a:t>Dock</a:t>
            </a:r>
            <a:r>
              <a:rPr lang="ru-RU" altLang="ru-RU" sz="1800" b="1" i="1" dirty="0">
                <a:solidFill>
                  <a:srgbClr val="002060"/>
                </a:solidFill>
                <a:latin typeface="+mn-lt"/>
              </a:rPr>
              <a:t>: </a:t>
            </a:r>
            <a:r>
              <a:rPr lang="ru-RU" altLang="ru-RU" sz="1800" b="1" dirty="0">
                <a:solidFill>
                  <a:schemeClr val="tx2"/>
                </a:solidFill>
                <a:latin typeface="+mn-lt"/>
              </a:rPr>
              <a:t>прикрепляет панель инструментов к одной из сторон формы</a:t>
            </a:r>
          </a:p>
          <a:p>
            <a:pPr marL="0" marR="0" lvl="0" indent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ru-RU" altLang="ru-RU" sz="1800" b="1" i="1" dirty="0" err="1">
                <a:solidFill>
                  <a:srgbClr val="002060"/>
                </a:solidFill>
                <a:latin typeface="+mn-lt"/>
              </a:rPr>
              <a:t>LayoutStyle</a:t>
            </a:r>
            <a:r>
              <a:rPr lang="ru-RU" altLang="ru-RU" sz="1800" b="1" i="1" dirty="0">
                <a:solidFill>
                  <a:srgbClr val="002060"/>
                </a:solidFill>
                <a:latin typeface="+mn-lt"/>
              </a:rPr>
              <a:t>: </a:t>
            </a:r>
            <a:r>
              <a:rPr lang="ru-RU" altLang="ru-RU" sz="1800" b="1" dirty="0">
                <a:solidFill>
                  <a:schemeClr val="tx2"/>
                </a:solidFill>
                <a:latin typeface="+mn-lt"/>
              </a:rPr>
              <a:t>задает ориентацию панели на форме (горизонтальная, вертикальная, табличная)</a:t>
            </a:r>
          </a:p>
          <a:p>
            <a:pPr marR="0" lvl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ru-RU" altLang="ru-RU" sz="1800" b="1" i="1" dirty="0" err="1">
                <a:solidFill>
                  <a:srgbClr val="002060"/>
                </a:solidFill>
                <a:latin typeface="+mn-lt"/>
              </a:rPr>
              <a:t>ShowItemToolTips</a:t>
            </a:r>
            <a:r>
              <a:rPr lang="ru-RU" altLang="ru-RU" sz="1800" b="1" i="1" dirty="0">
                <a:solidFill>
                  <a:srgbClr val="002060"/>
                </a:solidFill>
                <a:latin typeface="+mn-lt"/>
              </a:rPr>
              <a:t>: </a:t>
            </a:r>
            <a:r>
              <a:rPr lang="ru-RU" altLang="ru-RU" sz="1800" b="1" dirty="0">
                <a:solidFill>
                  <a:schemeClr val="tx2"/>
                </a:solidFill>
                <a:latin typeface="+mn-lt"/>
              </a:rPr>
              <a:t>указывает, будут ли отображаться всплывающие подсказки для отдельных элементов панели инструментов</a:t>
            </a:r>
          </a:p>
          <a:p>
            <a:pPr marR="0" lvl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ru-RU" altLang="ru-RU" sz="1800" b="1" i="1" dirty="0" err="1">
                <a:solidFill>
                  <a:srgbClr val="002060"/>
                </a:solidFill>
                <a:latin typeface="+mn-lt"/>
              </a:rPr>
              <a:t>Stretch</a:t>
            </a:r>
            <a:r>
              <a:rPr lang="ru-RU" altLang="ru-RU" sz="1800" b="1" i="1" dirty="0">
                <a:solidFill>
                  <a:srgbClr val="002060"/>
                </a:solidFill>
                <a:latin typeface="+mn-lt"/>
              </a:rPr>
              <a:t>:</a:t>
            </a:r>
            <a:r>
              <a:rPr lang="ru-RU" altLang="ru-RU" sz="1800" b="1" dirty="0">
                <a:solidFill>
                  <a:schemeClr val="tx2"/>
                </a:solidFill>
                <a:latin typeface="+mn-lt"/>
              </a:rPr>
              <a:t> позволяет растянуть панель по всей длине контейнера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276" y="2787138"/>
            <a:ext cx="2596080" cy="1923714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7058" y="887430"/>
            <a:ext cx="1857285" cy="4422504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600" y="2944661"/>
            <a:ext cx="4527884" cy="1374536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842380" y="4549676"/>
            <a:ext cx="1026517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i="1" dirty="0" err="1">
                <a:solidFill>
                  <a:srgbClr val="002060"/>
                </a:solidFill>
              </a:rPr>
              <a:t>Button</a:t>
            </a:r>
            <a:r>
              <a:rPr lang="ru-RU" b="1" i="1" dirty="0">
                <a:solidFill>
                  <a:srgbClr val="002060"/>
                </a:solidFill>
              </a:rPr>
              <a:t> </a:t>
            </a:r>
            <a:r>
              <a:rPr lang="ru-RU" b="1" dirty="0" smtClean="0">
                <a:solidFill>
                  <a:schemeClr val="tx2"/>
                </a:solidFill>
              </a:rPr>
              <a:t>- </a:t>
            </a:r>
            <a:r>
              <a:rPr lang="ru-RU" b="1" dirty="0">
                <a:solidFill>
                  <a:schemeClr val="tx2"/>
                </a:solidFill>
              </a:rPr>
              <a:t>кнопка;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i="1" dirty="0" err="1">
                <a:solidFill>
                  <a:srgbClr val="002060"/>
                </a:solidFill>
              </a:rPr>
              <a:t>Label</a:t>
            </a:r>
            <a:r>
              <a:rPr lang="ru-RU" b="1" dirty="0">
                <a:solidFill>
                  <a:schemeClr val="tx2"/>
                </a:solidFill>
              </a:rPr>
              <a:t> </a:t>
            </a:r>
            <a:r>
              <a:rPr lang="ru-RU" b="1" dirty="0" smtClean="0">
                <a:solidFill>
                  <a:schemeClr val="tx2"/>
                </a:solidFill>
              </a:rPr>
              <a:t>- </a:t>
            </a:r>
            <a:r>
              <a:rPr lang="ru-RU" b="1" dirty="0">
                <a:solidFill>
                  <a:schemeClr val="tx2"/>
                </a:solidFill>
              </a:rPr>
              <a:t>метка;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i="1" dirty="0" err="1">
                <a:solidFill>
                  <a:srgbClr val="002060"/>
                </a:solidFill>
              </a:rPr>
              <a:t>SplitButton</a:t>
            </a:r>
            <a:r>
              <a:rPr lang="ru-RU" b="1" dirty="0">
                <a:solidFill>
                  <a:schemeClr val="tx2"/>
                </a:solidFill>
              </a:rPr>
              <a:t> </a:t>
            </a:r>
            <a:r>
              <a:rPr lang="ru-RU" b="1" dirty="0" smtClean="0">
                <a:solidFill>
                  <a:schemeClr val="tx2"/>
                </a:solidFill>
              </a:rPr>
              <a:t>- </a:t>
            </a:r>
            <a:r>
              <a:rPr lang="ru-RU" b="1" dirty="0">
                <a:solidFill>
                  <a:schemeClr val="tx2"/>
                </a:solidFill>
              </a:rPr>
              <a:t>кнопка, которая имеет дополнительную кнопку для вызова всплывающего </a:t>
            </a:r>
            <a:r>
              <a:rPr lang="ru-RU" b="1" dirty="0" smtClean="0">
                <a:solidFill>
                  <a:schemeClr val="tx2"/>
                </a:solidFill>
              </a:rPr>
              <a:t>меню;</a:t>
            </a:r>
            <a:endParaRPr lang="ru-RU" b="1" dirty="0">
              <a:solidFill>
                <a:schemeClr val="tx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i="1" dirty="0" err="1">
                <a:solidFill>
                  <a:srgbClr val="002060"/>
                </a:solidFill>
              </a:rPr>
              <a:t>DropDownButton</a:t>
            </a:r>
            <a:r>
              <a:rPr lang="ru-RU" b="1" dirty="0" smtClean="0">
                <a:solidFill>
                  <a:schemeClr val="tx2"/>
                </a:solidFill>
              </a:rPr>
              <a:t> - </a:t>
            </a:r>
            <a:r>
              <a:rPr lang="ru-RU" b="1" dirty="0">
                <a:solidFill>
                  <a:schemeClr val="tx2"/>
                </a:solidFill>
              </a:rPr>
              <a:t>кнопка, которая вызывает всплывающее </a:t>
            </a:r>
            <a:r>
              <a:rPr lang="ru-RU" b="1" dirty="0" smtClean="0">
                <a:solidFill>
                  <a:schemeClr val="tx2"/>
                </a:solidFill>
              </a:rPr>
              <a:t>меню;</a:t>
            </a:r>
            <a:endParaRPr lang="ru-RU" b="1" dirty="0">
              <a:solidFill>
                <a:schemeClr val="tx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i="1" dirty="0" err="1">
                <a:solidFill>
                  <a:srgbClr val="002060"/>
                </a:solidFill>
              </a:rPr>
              <a:t>Separator</a:t>
            </a:r>
            <a:r>
              <a:rPr lang="ru-RU" b="1" dirty="0">
                <a:solidFill>
                  <a:schemeClr val="tx2"/>
                </a:solidFill>
              </a:rPr>
              <a:t> </a:t>
            </a:r>
            <a:r>
              <a:rPr lang="ru-RU" b="1" dirty="0" smtClean="0">
                <a:solidFill>
                  <a:schemeClr val="tx2"/>
                </a:solidFill>
              </a:rPr>
              <a:t>- </a:t>
            </a:r>
            <a:r>
              <a:rPr lang="ru-RU" b="1" dirty="0">
                <a:solidFill>
                  <a:schemeClr val="tx2"/>
                </a:solidFill>
              </a:rPr>
              <a:t>разделитель, который позволяет логически разделять группы кнопок;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i="1" dirty="0" err="1">
                <a:solidFill>
                  <a:srgbClr val="002060"/>
                </a:solidFill>
              </a:rPr>
              <a:t>ComboBox</a:t>
            </a:r>
            <a:r>
              <a:rPr lang="ru-RU" b="1" dirty="0">
                <a:solidFill>
                  <a:schemeClr val="tx2"/>
                </a:solidFill>
              </a:rPr>
              <a:t> </a:t>
            </a:r>
            <a:r>
              <a:rPr lang="ru-RU" b="1" dirty="0" smtClean="0">
                <a:solidFill>
                  <a:schemeClr val="tx2"/>
                </a:solidFill>
              </a:rPr>
              <a:t>- </a:t>
            </a:r>
            <a:r>
              <a:rPr lang="ru-RU" b="1" dirty="0">
                <a:solidFill>
                  <a:schemeClr val="tx2"/>
                </a:solidFill>
              </a:rPr>
              <a:t>выпадающий список;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i="1" dirty="0" err="1">
                <a:solidFill>
                  <a:srgbClr val="002060"/>
                </a:solidFill>
              </a:rPr>
              <a:t>TextBox</a:t>
            </a:r>
            <a:r>
              <a:rPr lang="ru-RU" b="1" dirty="0">
                <a:solidFill>
                  <a:schemeClr val="tx2"/>
                </a:solidFill>
              </a:rPr>
              <a:t> </a:t>
            </a:r>
            <a:r>
              <a:rPr lang="ru-RU" b="1" dirty="0" smtClean="0">
                <a:solidFill>
                  <a:schemeClr val="tx2"/>
                </a:solidFill>
              </a:rPr>
              <a:t>- </a:t>
            </a:r>
            <a:r>
              <a:rPr lang="ru-RU" b="1" dirty="0">
                <a:solidFill>
                  <a:schemeClr val="tx2"/>
                </a:solidFill>
              </a:rPr>
              <a:t>текстовое поле ввода;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i="1" dirty="0" err="1">
                <a:solidFill>
                  <a:srgbClr val="002060"/>
                </a:solidFill>
              </a:rPr>
              <a:t>ProgressBar</a:t>
            </a:r>
            <a:r>
              <a:rPr lang="ru-RU" b="1" dirty="0">
                <a:solidFill>
                  <a:schemeClr val="tx2"/>
                </a:solidFill>
              </a:rPr>
              <a:t> </a:t>
            </a:r>
            <a:r>
              <a:rPr lang="ru-RU" b="1" dirty="0" smtClean="0">
                <a:solidFill>
                  <a:schemeClr val="tx2"/>
                </a:solidFill>
              </a:rPr>
              <a:t>- </a:t>
            </a:r>
            <a:r>
              <a:rPr lang="ru-RU" b="1" dirty="0">
                <a:solidFill>
                  <a:schemeClr val="tx2"/>
                </a:solidFill>
              </a:rPr>
              <a:t>индикатор процесса.</a:t>
            </a:r>
          </a:p>
        </p:txBody>
      </p:sp>
    </p:spTree>
    <p:extLst>
      <p:ext uri="{BB962C8B-B14F-4D97-AF65-F5344CB8AC3E}">
        <p14:creationId xmlns:p14="http://schemas.microsoft.com/office/powerpoint/2010/main" val="1055554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119055"/>
            <a:ext cx="9601200" cy="867792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 smtClean="0">
                <a:solidFill>
                  <a:srgbClr val="694A47"/>
                </a:solidFill>
              </a:rPr>
              <a:t>ИНТЕРФЕЙСЫ</a:t>
            </a:r>
            <a:endParaRPr lang="ru-RU" sz="4800" b="1" dirty="0">
              <a:solidFill>
                <a:srgbClr val="694A47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0635892"/>
              </p:ext>
            </p:extLst>
          </p:nvPr>
        </p:nvGraphicFramePr>
        <p:xfrm>
          <a:off x="1413078" y="1095019"/>
          <a:ext cx="9601200" cy="4926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" name="Группа 4"/>
          <p:cNvGrpSpPr/>
          <p:nvPr/>
        </p:nvGrpSpPr>
        <p:grpSpPr>
          <a:xfrm>
            <a:off x="5382922" y="5224989"/>
            <a:ext cx="2592197" cy="487628"/>
            <a:chOff x="5934566" y="4313452"/>
            <a:chExt cx="3181230" cy="610037"/>
          </a:xfrm>
        </p:grpSpPr>
        <p:sp>
          <p:nvSpPr>
            <p:cNvPr id="6" name="Прямоугольник 5"/>
            <p:cNvSpPr/>
            <p:nvPr/>
          </p:nvSpPr>
          <p:spPr>
            <a:xfrm>
              <a:off x="5934566" y="4313452"/>
              <a:ext cx="3181230" cy="610037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TextBox 6"/>
            <p:cNvSpPr txBox="1"/>
            <p:nvPr/>
          </p:nvSpPr>
          <p:spPr>
            <a:xfrm>
              <a:off x="5934566" y="4313452"/>
              <a:ext cx="3181230" cy="61003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80" tIns="26670" rIns="106680" bIns="26670" numCol="1" spcCol="1270" anchor="ctr" anchorCtr="0">
              <a:noAutofit/>
            </a:bodyPr>
            <a:lstStyle/>
            <a:p>
              <a:pPr lvl="0" algn="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ru-RU" sz="4200" kern="1200"/>
            </a:p>
          </p:txBody>
        </p:sp>
      </p:grpSp>
      <p:grpSp>
        <p:nvGrpSpPr>
          <p:cNvPr id="8" name="Группа 7"/>
          <p:cNvGrpSpPr/>
          <p:nvPr/>
        </p:nvGrpSpPr>
        <p:grpSpPr>
          <a:xfrm>
            <a:off x="5521900" y="5619318"/>
            <a:ext cx="2774937" cy="518117"/>
            <a:chOff x="5934566" y="4313452"/>
            <a:chExt cx="3181230" cy="610037"/>
          </a:xfrm>
        </p:grpSpPr>
        <p:sp>
          <p:nvSpPr>
            <p:cNvPr id="9" name="Прямоугольник 8"/>
            <p:cNvSpPr/>
            <p:nvPr/>
          </p:nvSpPr>
          <p:spPr>
            <a:xfrm>
              <a:off x="5934566" y="4313452"/>
              <a:ext cx="3181230" cy="610037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TextBox 9"/>
            <p:cNvSpPr txBox="1"/>
            <p:nvPr/>
          </p:nvSpPr>
          <p:spPr>
            <a:xfrm>
              <a:off x="5934566" y="4313453"/>
              <a:ext cx="3060010" cy="4442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80" tIns="26670" rIns="106680" bIns="26670" numCol="1" spcCol="1270" anchor="ctr" anchorCtr="0">
              <a:noAutofit/>
            </a:bodyPr>
            <a:lstStyle/>
            <a:p>
              <a:pPr lvl="0" algn="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ru-RU" sz="4200" kern="1200"/>
            </a:p>
          </p:txBody>
        </p:sp>
      </p:grpSp>
      <p:sp>
        <p:nvSpPr>
          <p:cNvPr id="12" name="Прямоугольник 11"/>
          <p:cNvSpPr/>
          <p:nvPr/>
        </p:nvSpPr>
        <p:spPr>
          <a:xfrm>
            <a:off x="5359356" y="4812966"/>
            <a:ext cx="21368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u-RU" sz="2800" b="1" i="1" dirty="0">
                <a:solidFill>
                  <a:srgbClr val="002060"/>
                </a:solidFill>
              </a:rPr>
              <a:t>ДОКУМЕНТ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6145234" y="5675317"/>
            <a:ext cx="19447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800" b="1" i="1" dirty="0">
                <a:solidFill>
                  <a:srgbClr val="002060"/>
                </a:solidFill>
              </a:rPr>
              <a:t>ДОКУМЕНТ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5796383" y="5207193"/>
            <a:ext cx="19447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800" b="1" i="1" dirty="0">
                <a:solidFill>
                  <a:srgbClr val="002060"/>
                </a:solidFill>
              </a:rPr>
              <a:t>ДОКУМЕНТ</a:t>
            </a:r>
          </a:p>
        </p:txBody>
      </p:sp>
      <p:grpSp>
        <p:nvGrpSpPr>
          <p:cNvPr id="15" name="Группа 14"/>
          <p:cNvGrpSpPr/>
          <p:nvPr/>
        </p:nvGrpSpPr>
        <p:grpSpPr>
          <a:xfrm>
            <a:off x="8441866" y="5416258"/>
            <a:ext cx="2195126" cy="518117"/>
            <a:chOff x="5913674" y="4313452"/>
            <a:chExt cx="3202122" cy="610037"/>
          </a:xfrm>
        </p:grpSpPr>
        <p:sp>
          <p:nvSpPr>
            <p:cNvPr id="16" name="Прямоугольник 15"/>
            <p:cNvSpPr/>
            <p:nvPr/>
          </p:nvSpPr>
          <p:spPr>
            <a:xfrm>
              <a:off x="5934566" y="4313452"/>
              <a:ext cx="3181230" cy="610037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TextBox 16"/>
            <p:cNvSpPr txBox="1"/>
            <p:nvPr/>
          </p:nvSpPr>
          <p:spPr>
            <a:xfrm>
              <a:off x="5913674" y="4313453"/>
              <a:ext cx="3080902" cy="4442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80" tIns="26670" rIns="106680" bIns="26670" numCol="1" spcCol="1270" anchor="ctr" anchorCtr="0">
              <a:noAutofit/>
            </a:bodyPr>
            <a:lstStyle/>
            <a:p>
              <a:pPr lvl="0" algn="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ru-RU" sz="4200" kern="1200" dirty="0"/>
            </a:p>
          </p:txBody>
        </p:sp>
      </p:grpSp>
      <p:grpSp>
        <p:nvGrpSpPr>
          <p:cNvPr id="18" name="Группа 17"/>
          <p:cNvGrpSpPr/>
          <p:nvPr/>
        </p:nvGrpSpPr>
        <p:grpSpPr>
          <a:xfrm rot="16200000">
            <a:off x="9962299" y="5220913"/>
            <a:ext cx="908807" cy="518117"/>
            <a:chOff x="5934566" y="4313452"/>
            <a:chExt cx="3181230" cy="610037"/>
          </a:xfrm>
        </p:grpSpPr>
        <p:sp>
          <p:nvSpPr>
            <p:cNvPr id="19" name="Прямоугольник 18"/>
            <p:cNvSpPr/>
            <p:nvPr/>
          </p:nvSpPr>
          <p:spPr>
            <a:xfrm>
              <a:off x="5934566" y="4313452"/>
              <a:ext cx="3181230" cy="610037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TextBox 19"/>
            <p:cNvSpPr txBox="1"/>
            <p:nvPr/>
          </p:nvSpPr>
          <p:spPr>
            <a:xfrm>
              <a:off x="5934566" y="4313453"/>
              <a:ext cx="3060010" cy="4442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80" tIns="26670" rIns="106680" bIns="26670" numCol="1" spcCol="1270" anchor="ctr" anchorCtr="0">
              <a:noAutofit/>
            </a:bodyPr>
            <a:lstStyle/>
            <a:p>
              <a:pPr lvl="0" algn="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ru-RU" sz="4200" kern="1200"/>
            </a:p>
          </p:txBody>
        </p:sp>
      </p:grpSp>
      <p:sp>
        <p:nvSpPr>
          <p:cNvPr id="11" name="Прямоугольник 10"/>
          <p:cNvSpPr/>
          <p:nvPr/>
        </p:nvSpPr>
        <p:spPr>
          <a:xfrm>
            <a:off x="8717280" y="476992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endParaRPr lang="ru-RU" dirty="0"/>
          </a:p>
          <a:p>
            <a:pPr lvl="0"/>
            <a:r>
              <a:rPr lang="ru-RU" b="1" i="1" dirty="0">
                <a:solidFill>
                  <a:srgbClr val="002060"/>
                </a:solidFill>
              </a:rPr>
              <a:t>ДОКУМЕНТ</a:t>
            </a:r>
            <a:endParaRPr lang="ru-RU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8733864" y="520126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endParaRPr lang="ru-RU" dirty="0"/>
          </a:p>
          <a:p>
            <a:pPr lvl="0"/>
            <a:r>
              <a:rPr lang="ru-RU" b="1" i="1" dirty="0">
                <a:solidFill>
                  <a:srgbClr val="002060"/>
                </a:solidFill>
              </a:rPr>
              <a:t>ДОКУМЕНТ</a:t>
            </a:r>
            <a:endParaRPr lang="ru-RU" dirty="0"/>
          </a:p>
        </p:txBody>
      </p:sp>
      <p:sp>
        <p:nvSpPr>
          <p:cNvPr id="25" name="Прямоугольник 24"/>
          <p:cNvSpPr/>
          <p:nvPr/>
        </p:nvSpPr>
        <p:spPr>
          <a:xfrm>
            <a:off x="9952662" y="4549113"/>
            <a:ext cx="615553" cy="1351752"/>
          </a:xfrm>
          <a:prstGeom prst="rect">
            <a:avLst/>
          </a:prstGeom>
        </p:spPr>
        <p:txBody>
          <a:bodyPr vert="vert270" wrap="square">
            <a:spAutoFit/>
          </a:bodyPr>
          <a:lstStyle/>
          <a:p>
            <a:pPr lvl="0"/>
            <a:endParaRPr lang="ru-RU" sz="1400" dirty="0"/>
          </a:p>
          <a:p>
            <a:pPr lvl="0"/>
            <a:r>
              <a:rPr lang="ru-RU" sz="1400" b="1" i="1" dirty="0">
                <a:solidFill>
                  <a:srgbClr val="002060"/>
                </a:solidFill>
              </a:rPr>
              <a:t>ДОКУМЕНТ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69802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477478" y="358541"/>
            <a:ext cx="9601200" cy="796491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694A47"/>
                </a:solidFill>
              </a:rPr>
              <a:t>MDI </a:t>
            </a:r>
            <a:r>
              <a:rPr lang="ru-RU" b="1" dirty="0">
                <a:solidFill>
                  <a:srgbClr val="694A47"/>
                </a:solidFill>
              </a:rPr>
              <a:t>- ПРИЛОЖЕНИЯ</a:t>
            </a: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4899424"/>
              </p:ext>
            </p:extLst>
          </p:nvPr>
        </p:nvGraphicFramePr>
        <p:xfrm>
          <a:off x="1983874" y="1155032"/>
          <a:ext cx="9219932" cy="5476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8050">
                  <a:extLst>
                    <a:ext uri="{9D8B030D-6E8A-4147-A177-3AD203B41FA5}">
                      <a16:colId xmlns:a16="http://schemas.microsoft.com/office/drawing/2014/main" val="1582007291"/>
                    </a:ext>
                  </a:extLst>
                </a:gridCol>
                <a:gridCol w="4831882">
                  <a:extLst>
                    <a:ext uri="{9D8B030D-6E8A-4147-A177-3AD203B41FA5}">
                      <a16:colId xmlns:a16="http://schemas.microsoft.com/office/drawing/2014/main" val="736656142"/>
                    </a:ext>
                  </a:extLst>
                </a:gridCol>
              </a:tblGrid>
              <a:tr h="896199">
                <a:tc>
                  <a:txBody>
                    <a:bodyPr/>
                    <a:lstStyle/>
                    <a:p>
                      <a:r>
                        <a:rPr lang="ru-RU" sz="2400" b="1" i="1" dirty="0" smtClean="0">
                          <a:solidFill>
                            <a:srgbClr val="002060"/>
                          </a:solidFill>
                        </a:rPr>
                        <a:t>SDI (</a:t>
                      </a:r>
                      <a:r>
                        <a:rPr lang="ru-RU" sz="2400" b="1" i="1" dirty="0" err="1" smtClean="0">
                          <a:solidFill>
                            <a:srgbClr val="002060"/>
                          </a:solidFill>
                        </a:rPr>
                        <a:t>Single</a:t>
                      </a:r>
                      <a:r>
                        <a:rPr lang="ru-RU" sz="2400" b="1" i="1" dirty="0" smtClean="0">
                          <a:solidFill>
                            <a:srgbClr val="002060"/>
                          </a:solidFill>
                        </a:rPr>
                        <a:t> </a:t>
                      </a:r>
                      <a:r>
                        <a:rPr lang="ru-RU" sz="2400" b="1" i="1" dirty="0" err="1" smtClean="0">
                          <a:solidFill>
                            <a:srgbClr val="002060"/>
                          </a:solidFill>
                        </a:rPr>
                        <a:t>Document</a:t>
                      </a:r>
                      <a:r>
                        <a:rPr lang="ru-RU" sz="2400" b="1" i="1" dirty="0" smtClean="0">
                          <a:solidFill>
                            <a:srgbClr val="002060"/>
                          </a:solidFill>
                        </a:rPr>
                        <a:t> </a:t>
                      </a:r>
                      <a:r>
                        <a:rPr lang="ru-RU" sz="2400" b="1" i="1" dirty="0" err="1" smtClean="0">
                          <a:solidFill>
                            <a:srgbClr val="002060"/>
                          </a:solidFill>
                        </a:rPr>
                        <a:t>Interface</a:t>
                      </a:r>
                      <a:r>
                        <a:rPr lang="ru-RU" sz="2400" b="1" dirty="0" smtClean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ru-RU" sz="2400" b="1" dirty="0" smtClean="0"/>
                        <a:t> </a:t>
                      </a:r>
                      <a:r>
                        <a:rPr lang="ru-RU" sz="2400" b="1" dirty="0" err="1" smtClean="0">
                          <a:solidFill>
                            <a:schemeClr val="tx1"/>
                          </a:solidFill>
                        </a:rPr>
                        <a:t>однодокументный</a:t>
                      </a:r>
                      <a:r>
                        <a:rPr lang="ru-RU" sz="2400" b="1" dirty="0" smtClean="0">
                          <a:solidFill>
                            <a:schemeClr val="tx1"/>
                          </a:solidFill>
                        </a:rPr>
                        <a:t> интерфейс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400" b="1" i="1" dirty="0" smtClean="0">
                          <a:solidFill>
                            <a:srgbClr val="002060"/>
                          </a:solidFill>
                        </a:rPr>
                        <a:t>MDI (</a:t>
                      </a:r>
                      <a:r>
                        <a:rPr lang="ru-RU" sz="2400" b="1" i="1" dirty="0" err="1" smtClean="0">
                          <a:solidFill>
                            <a:srgbClr val="002060"/>
                          </a:solidFill>
                        </a:rPr>
                        <a:t>Multiple</a:t>
                      </a:r>
                      <a:r>
                        <a:rPr lang="ru-RU" sz="2400" b="1" i="1" dirty="0" smtClean="0">
                          <a:solidFill>
                            <a:srgbClr val="002060"/>
                          </a:solidFill>
                        </a:rPr>
                        <a:t> </a:t>
                      </a:r>
                      <a:r>
                        <a:rPr lang="ru-RU" sz="2400" b="1" i="1" dirty="0" err="1" smtClean="0">
                          <a:solidFill>
                            <a:srgbClr val="002060"/>
                          </a:solidFill>
                        </a:rPr>
                        <a:t>Document</a:t>
                      </a:r>
                      <a:r>
                        <a:rPr lang="ru-RU" sz="2400" b="1" i="1" dirty="0" smtClean="0">
                          <a:solidFill>
                            <a:srgbClr val="002060"/>
                          </a:solidFill>
                        </a:rPr>
                        <a:t> </a:t>
                      </a:r>
                      <a:r>
                        <a:rPr lang="ru-RU" sz="2400" b="1" i="1" dirty="0" err="1" smtClean="0">
                          <a:solidFill>
                            <a:srgbClr val="002060"/>
                          </a:solidFill>
                        </a:rPr>
                        <a:t>Interface</a:t>
                      </a:r>
                      <a:r>
                        <a:rPr lang="ru-RU" sz="2400" b="1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ru-RU" sz="24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многодокументный интерфейс)</a:t>
                      </a:r>
                      <a:endParaRPr lang="ru-RU" sz="2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77151"/>
                  </a:ext>
                </a:extLst>
              </a:tr>
              <a:tr h="2489443">
                <a:tc>
                  <a:txBody>
                    <a:bodyPr/>
                    <a:lstStyle/>
                    <a:p>
                      <a:r>
                        <a:rPr lang="ru-RU" sz="2400" b="1" dirty="0" smtClean="0"/>
                        <a:t>рабочая область одновременно является окном приложения         невозможно открыть в одном и том же приложении сразу два документа. </a:t>
                      </a:r>
                      <a:endParaRPr lang="ru-RU" sz="2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dirty="0" smtClean="0"/>
                        <a:t>рабочая область способна размещать в себе большое количество окон - документов</a:t>
                      </a:r>
                      <a:r>
                        <a:rPr lang="ru-RU" sz="2400" dirty="0" smtClean="0"/>
                        <a:t>. </a:t>
                      </a:r>
                      <a:r>
                        <a:rPr lang="ru-RU" sz="2400" b="1" dirty="0" smtClean="0"/>
                        <a:t>Дочерние окна отображаются внутри одного «главного» окна.</a:t>
                      </a:r>
                    </a:p>
                    <a:p>
                      <a:endParaRPr lang="ru-RU" sz="2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103524"/>
                  </a:ext>
                </a:extLst>
              </a:tr>
              <a:tr h="2091132">
                <a:tc>
                  <a:txBody>
                    <a:bodyPr/>
                    <a:lstStyle/>
                    <a:p>
                      <a:endParaRPr lang="ru-RU" sz="2400" dirty="0" smtClean="0"/>
                    </a:p>
                    <a:p>
                      <a:endParaRPr lang="ru-RU" sz="2400" dirty="0" smtClean="0"/>
                    </a:p>
                    <a:p>
                      <a:endParaRPr lang="ru-RU" sz="2400" dirty="0" smtClean="0"/>
                    </a:p>
                    <a:p>
                      <a:endParaRPr lang="ru-RU" sz="2400" dirty="0" smtClean="0"/>
                    </a:p>
                    <a:p>
                      <a:endParaRPr lang="ru-RU" sz="2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748561"/>
                  </a:ext>
                </a:extLst>
              </a:tr>
            </a:tbl>
          </a:graphicData>
        </a:graphic>
      </p:graphicFrame>
      <p:sp>
        <p:nvSpPr>
          <p:cNvPr id="7" name="Стрелка вправо 6"/>
          <p:cNvSpPr/>
          <p:nvPr/>
        </p:nvSpPr>
        <p:spPr>
          <a:xfrm>
            <a:off x="3811604" y="2916455"/>
            <a:ext cx="394636" cy="1732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https://iknigi.net/books_files/online_html/30586/i_18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808" y="4416722"/>
            <a:ext cx="2713254" cy="1808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images11.popmeh.ru/upload/img_cache/1e6/1e696bc9d7f01730a3c3fa3e5a092a9b_ce_1280x672x0x0_fitted_1260x70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507" y="5162698"/>
            <a:ext cx="2800417" cy="1469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1924" y="4074897"/>
            <a:ext cx="2473693" cy="1822355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5617" y="4986074"/>
            <a:ext cx="2265712" cy="162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03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56097" y="327259"/>
            <a:ext cx="9601200" cy="883118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ТЕХНОЛОГИЯ ФРЕЙМОВ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600" y="1364381"/>
            <a:ext cx="6646246" cy="4853539"/>
          </a:xfrm>
        </p:spPr>
        <p:txBody>
          <a:bodyPr>
            <a:normAutofit lnSpcReduction="10000"/>
          </a:bodyPr>
          <a:lstStyle/>
          <a:p>
            <a:pPr marL="4398963" indent="0">
              <a:buNone/>
            </a:pPr>
            <a:endParaRPr lang="ru-RU" b="1" dirty="0" smtClean="0"/>
          </a:p>
          <a:p>
            <a:pPr marL="4398963" indent="0">
              <a:buNone/>
            </a:pPr>
            <a:endParaRPr lang="ru-RU" b="1" dirty="0"/>
          </a:p>
          <a:p>
            <a:pPr marL="4398963" indent="0">
              <a:buNone/>
            </a:pPr>
            <a:endParaRPr lang="ru-RU" b="1" dirty="0" smtClean="0"/>
          </a:p>
          <a:p>
            <a:pPr marL="4398963" indent="0">
              <a:buNone/>
            </a:pPr>
            <a:endParaRPr lang="ru-RU" b="1" dirty="0"/>
          </a:p>
          <a:p>
            <a:pPr marL="4398963" indent="0">
              <a:buNone/>
            </a:pPr>
            <a:endParaRPr lang="ru-RU" b="1" dirty="0" smtClean="0"/>
          </a:p>
          <a:p>
            <a:pPr marL="4398963" indent="0">
              <a:buNone/>
            </a:pPr>
            <a:endParaRPr lang="ru-RU" b="1" dirty="0"/>
          </a:p>
          <a:p>
            <a:pPr marL="4398963" indent="0">
              <a:buNone/>
            </a:pPr>
            <a:endParaRPr lang="ru-RU" b="1" dirty="0" smtClean="0"/>
          </a:p>
          <a:p>
            <a:pPr marL="0" indent="0">
              <a:buNone/>
            </a:pPr>
            <a:r>
              <a:rPr lang="ru-RU" sz="2200" b="1" dirty="0"/>
              <a:t>Рабочая область способна размещать в себе большое количество окон – документов, между которыми имеется специальный элемент управления - разделитель. </a:t>
            </a:r>
          </a:p>
          <a:p>
            <a:pPr marL="0" indent="0">
              <a:buNone/>
            </a:pPr>
            <a:r>
              <a:rPr lang="ru-RU" sz="2200" b="1" dirty="0"/>
              <a:t>С помощью разделителя можно регулировать размеры окон.</a:t>
            </a:r>
          </a:p>
          <a:p>
            <a:pPr marL="0" indent="0">
              <a:buNone/>
            </a:pPr>
            <a:endParaRPr lang="ru-RU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5170" y="3147462"/>
            <a:ext cx="3897925" cy="286431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112" y="1065999"/>
            <a:ext cx="5731844" cy="300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486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00579" y="188650"/>
            <a:ext cx="9601200" cy="725750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 smtClean="0">
                <a:solidFill>
                  <a:srgbClr val="694A47"/>
                </a:solidFill>
              </a:rPr>
              <a:t>МНОГООКОННЫЕ </a:t>
            </a:r>
            <a:r>
              <a:rPr lang="ru-RU" sz="4000" b="1" dirty="0">
                <a:solidFill>
                  <a:srgbClr val="694A47"/>
                </a:solidFill>
              </a:rPr>
              <a:t>ПРОЕКТЫ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582" y="994473"/>
            <a:ext cx="7934325" cy="172402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594" y="2418941"/>
            <a:ext cx="3797978" cy="285212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8167" y="2418941"/>
            <a:ext cx="5123612" cy="274158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9431" y="4956745"/>
            <a:ext cx="547687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60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371600" y="73241"/>
            <a:ext cx="9601200" cy="663606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 smtClean="0">
                <a:solidFill>
                  <a:srgbClr val="694A47"/>
                </a:solidFill>
              </a:rPr>
              <a:t>МНОГООКОННЫЕ </a:t>
            </a:r>
            <a:r>
              <a:rPr lang="ru-RU" sz="4000" b="1" dirty="0">
                <a:solidFill>
                  <a:srgbClr val="694A47"/>
                </a:solidFill>
              </a:rPr>
              <a:t>ПРОЕКТЫ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698945"/>
            <a:ext cx="7404947" cy="5920269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091176" y="3143466"/>
            <a:ext cx="2982897" cy="34623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2091176" y="5046992"/>
            <a:ext cx="2982897" cy="34623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091176" y="3843195"/>
            <a:ext cx="2982897" cy="34623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Управляющая кнопка: фильм 8">
            <a:hlinkClick r:id="rId3" highlightClick="1"/>
          </p:cNvPr>
          <p:cNvSpPr/>
          <p:nvPr/>
        </p:nvSpPr>
        <p:spPr>
          <a:xfrm>
            <a:off x="10732168" y="6323798"/>
            <a:ext cx="539015" cy="385010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398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229558" y="82119"/>
            <a:ext cx="9601200" cy="61034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b="1" dirty="0" smtClean="0">
                <a:solidFill>
                  <a:srgbClr val="694A47"/>
                </a:solidFill>
              </a:rPr>
              <a:t>МНОГООКОННЫЕ </a:t>
            </a:r>
            <a:r>
              <a:rPr lang="ru-RU" sz="4000" b="1" dirty="0">
                <a:solidFill>
                  <a:srgbClr val="694A47"/>
                </a:solidFill>
              </a:rPr>
              <a:t>ПРОЕКТЫ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223" y="825380"/>
            <a:ext cx="7409310" cy="17136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02893" y="1934717"/>
            <a:ext cx="45288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Открытие формы в модальном режиме</a:t>
            </a:r>
            <a:endParaRPr lang="ru-RU" sz="2000" b="1" dirty="0"/>
          </a:p>
        </p:txBody>
      </p:sp>
      <p:sp>
        <p:nvSpPr>
          <p:cNvPr id="8" name="Стрелка влево 7"/>
          <p:cNvSpPr/>
          <p:nvPr/>
        </p:nvSpPr>
        <p:spPr>
          <a:xfrm>
            <a:off x="3543600" y="2086561"/>
            <a:ext cx="426128" cy="17724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1341506" y="2033387"/>
            <a:ext cx="2203072" cy="40011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23" y="2704264"/>
            <a:ext cx="7278726" cy="1559727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223" y="4469421"/>
            <a:ext cx="9619580" cy="195708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421578" y="3886075"/>
            <a:ext cx="29772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Скрытие главной формы </a:t>
            </a:r>
            <a:endParaRPr lang="ru-RU" sz="2000" b="1" dirty="0"/>
          </a:p>
        </p:txBody>
      </p:sp>
      <p:sp>
        <p:nvSpPr>
          <p:cNvPr id="16" name="Стрелка влево 15"/>
          <p:cNvSpPr/>
          <p:nvPr/>
        </p:nvSpPr>
        <p:spPr>
          <a:xfrm>
            <a:off x="2995450" y="4023659"/>
            <a:ext cx="426128" cy="17724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341505" y="3982618"/>
            <a:ext cx="1536449" cy="40011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/>
          <p:cNvSpPr txBox="1"/>
          <p:nvPr/>
        </p:nvSpPr>
        <p:spPr>
          <a:xfrm>
            <a:off x="6540590" y="5047854"/>
            <a:ext cx="3530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Обращение к главной формы </a:t>
            </a:r>
            <a:endParaRPr lang="ru-RU" sz="2000" b="1" dirty="0"/>
          </a:p>
        </p:txBody>
      </p:sp>
      <p:sp>
        <p:nvSpPr>
          <p:cNvPr id="20" name="Стрелка влево 19"/>
          <p:cNvSpPr/>
          <p:nvPr/>
        </p:nvSpPr>
        <p:spPr>
          <a:xfrm>
            <a:off x="5686013" y="5181938"/>
            <a:ext cx="426128" cy="17724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1449385" y="5111015"/>
            <a:ext cx="3632754" cy="3369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457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44855" y="281539"/>
            <a:ext cx="9601200" cy="825366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ГРАФИЧЕСКИЕ ИНТЕРФЕЙСЫ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544855" y="890336"/>
            <a:ext cx="10072838" cy="4990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 b="1" dirty="0"/>
              <a:t>Для создания графических интерфейсов с помощью платформы .NET применяются </a:t>
            </a:r>
            <a:r>
              <a:rPr lang="ru-RU" sz="2200" b="1" dirty="0" smtClean="0"/>
              <a:t>технологии: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200" b="1" i="1" dirty="0" smtClean="0">
                <a:solidFill>
                  <a:srgbClr val="002060"/>
                </a:solidFill>
              </a:rPr>
              <a:t>Window </a:t>
            </a:r>
            <a:r>
              <a:rPr lang="ru-RU" sz="2200" b="1" i="1" dirty="0" err="1" smtClean="0">
                <a:solidFill>
                  <a:srgbClr val="002060"/>
                </a:solidFill>
              </a:rPr>
              <a:t>Forms</a:t>
            </a:r>
            <a:r>
              <a:rPr lang="en-US" sz="2200" b="1" i="1" dirty="0" smtClean="0">
                <a:solidFill>
                  <a:srgbClr val="002060"/>
                </a:solidFill>
              </a:rPr>
              <a:t>  </a:t>
            </a:r>
            <a:r>
              <a:rPr lang="en-US" sz="2400" b="1" dirty="0" smtClean="0"/>
              <a:t>-</a:t>
            </a:r>
            <a:r>
              <a:rPr lang="ru-RU" b="1" dirty="0" smtClean="0"/>
              <a:t> </a:t>
            </a:r>
            <a:r>
              <a:rPr lang="ru-RU" b="1" dirty="0"/>
              <a:t>набор классов .NET, реализующих функциональность, присущую стандартным и расширенным компонентам </a:t>
            </a:r>
            <a:r>
              <a:rPr lang="ru-RU" b="1" dirty="0" err="1" smtClean="0"/>
              <a:t>Windows</a:t>
            </a:r>
            <a:r>
              <a:rPr lang="ru-RU" b="1" dirty="0" smtClean="0"/>
              <a:t>-приложений</a:t>
            </a:r>
            <a:r>
              <a:rPr lang="en-US" b="1" dirty="0" smtClean="0"/>
              <a:t> (</a:t>
            </a:r>
            <a:r>
              <a:rPr lang="ru-RU" b="1" dirty="0" smtClean="0"/>
              <a:t>использование форм </a:t>
            </a:r>
            <a:r>
              <a:rPr lang="ru-RU" b="1" dirty="0"/>
              <a:t>и </a:t>
            </a:r>
            <a:r>
              <a:rPr lang="ru-RU" b="1" dirty="0" smtClean="0"/>
              <a:t>диалоговых окон </a:t>
            </a:r>
            <a:r>
              <a:rPr lang="ru-RU" b="1" dirty="0"/>
              <a:t>в качестве контейнеров для размещения различных интерфейсных элементов: кнопок, меню, полей ввода, полей выбора и т.п</a:t>
            </a:r>
            <a:r>
              <a:rPr lang="ru-RU" b="1" dirty="0" smtClean="0"/>
              <a:t>.). Графическая технология </a:t>
            </a:r>
            <a:r>
              <a:rPr lang="ru-RU" b="1" i="1" dirty="0" smtClean="0">
                <a:solidFill>
                  <a:srgbClr val="002060"/>
                </a:solidFill>
              </a:rPr>
              <a:t>- </a:t>
            </a:r>
            <a:r>
              <a:rPr lang="en-US" b="1" i="1" dirty="0">
                <a:solidFill>
                  <a:srgbClr val="002060"/>
                </a:solidFill>
              </a:rPr>
              <a:t>GDI/GDI</a:t>
            </a:r>
            <a:r>
              <a:rPr lang="en-US" b="1" i="1" dirty="0" smtClean="0">
                <a:solidFill>
                  <a:srgbClr val="002060"/>
                </a:solidFill>
              </a:rPr>
              <a:t>+</a:t>
            </a:r>
            <a:r>
              <a:rPr lang="ru-RU" b="1" i="1" dirty="0" smtClean="0">
                <a:solidFill>
                  <a:srgbClr val="002060"/>
                </a:solidFill>
              </a:rPr>
              <a:t>.</a:t>
            </a:r>
            <a:endParaRPr lang="ru-RU" sz="2400" b="1" i="1" dirty="0" smtClean="0">
              <a:solidFill>
                <a:srgbClr val="00206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200" b="1" i="1" dirty="0" smtClean="0">
                <a:solidFill>
                  <a:srgbClr val="002060"/>
                </a:solidFill>
              </a:rPr>
              <a:t>WPF</a:t>
            </a:r>
            <a:r>
              <a:rPr lang="ru-RU" sz="2400" b="1" dirty="0" smtClean="0"/>
              <a:t> (</a:t>
            </a:r>
            <a:r>
              <a:rPr lang="en-US" b="1" i="1" dirty="0">
                <a:solidFill>
                  <a:srgbClr val="002060"/>
                </a:solidFill>
              </a:rPr>
              <a:t>Windows Presentation Foundation</a:t>
            </a:r>
            <a:r>
              <a:rPr lang="ru-RU" sz="2400" b="1" i="1" dirty="0" smtClean="0">
                <a:solidFill>
                  <a:srgbClr val="002060"/>
                </a:solidFill>
              </a:rPr>
              <a:t>)</a:t>
            </a:r>
            <a:r>
              <a:rPr lang="ru-RU" sz="2400" b="1" dirty="0" smtClean="0"/>
              <a:t> </a:t>
            </a:r>
            <a:r>
              <a:rPr lang="ru-RU" b="1" dirty="0" smtClean="0"/>
              <a:t>- </a:t>
            </a:r>
            <a:r>
              <a:rPr lang="ru-RU" b="1" dirty="0"/>
              <a:t>в</a:t>
            </a:r>
            <a:r>
              <a:rPr lang="ru-RU" b="1" dirty="0" smtClean="0"/>
              <a:t>озможность</a:t>
            </a:r>
            <a:r>
              <a:rPr lang="ru-RU" b="1" dirty="0"/>
              <a:t> декларативного определения графического интерфейса с помощью специального языка разметки </a:t>
            </a:r>
            <a:r>
              <a:rPr lang="ru-RU" b="1" dirty="0" smtClean="0"/>
              <a:t>XAML (</a:t>
            </a:r>
            <a:r>
              <a:rPr lang="ru-RU" b="1" dirty="0"/>
              <a:t>создание трехмерных моделей, привязка данных, использование таких элементов, как стили, шаблоны, темы и др</a:t>
            </a:r>
            <a:r>
              <a:rPr lang="ru-RU" b="1" dirty="0" smtClean="0"/>
              <a:t>.). Графическая технология – </a:t>
            </a:r>
            <a:r>
              <a:rPr lang="en-US" b="1" i="1" dirty="0">
                <a:solidFill>
                  <a:srgbClr val="002060"/>
                </a:solidFill>
              </a:rPr>
              <a:t>DirectX</a:t>
            </a:r>
            <a:r>
              <a:rPr lang="ru-RU" b="1" i="1" dirty="0">
                <a:solidFill>
                  <a:srgbClr val="002060"/>
                </a:solidFill>
              </a:rPr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b="1" dirty="0"/>
              <a:t>Технология разработки приложений для магазина </a:t>
            </a:r>
            <a:r>
              <a:rPr lang="ru-RU" b="1" dirty="0" err="1"/>
              <a:t>Windows</a:t>
            </a:r>
            <a:r>
              <a:rPr lang="ru-RU" b="1" dirty="0"/>
              <a:t> </a:t>
            </a:r>
            <a:r>
              <a:rPr lang="ru-RU" b="1" dirty="0" err="1"/>
              <a:t>Store</a:t>
            </a:r>
            <a:r>
              <a:rPr lang="ru-RU" b="1" dirty="0"/>
              <a:t> (для ОС </a:t>
            </a:r>
            <a:r>
              <a:rPr lang="ru-RU" b="1" dirty="0" err="1"/>
              <a:t>Windows</a:t>
            </a:r>
            <a:r>
              <a:rPr lang="ru-RU" b="1" dirty="0"/>
              <a:t> 8/8.1/10).</a:t>
            </a:r>
          </a:p>
        </p:txBody>
      </p:sp>
      <p:pic>
        <p:nvPicPr>
          <p:cNvPr id="3074" name="Picture 2" descr="http://1.bp.blogspot.com/-FOVg4BGahow/UwOPzMLCfrI/AAAAAAAAAh0/7X_zFMk3fqY/s1600/153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5694" y="5134145"/>
            <a:ext cx="3065647" cy="1493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205" y="5134146"/>
            <a:ext cx="2356138" cy="149377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6681" y="5134146"/>
            <a:ext cx="2835891" cy="149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5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543100"/>
            <a:ext cx="10610850" cy="4695825"/>
          </a:xfrm>
          <a:prstGeom prst="rect">
            <a:avLst/>
          </a:prstGeom>
        </p:spPr>
      </p:pic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371600" y="182579"/>
            <a:ext cx="9601200" cy="988996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ПЕРЕДАЧА ЗНАЧЕНИЙ МЕЖДУ ФОРМАМИ</a:t>
            </a:r>
          </a:p>
        </p:txBody>
      </p:sp>
    </p:spTree>
    <p:extLst>
      <p:ext uri="{BB962C8B-B14F-4D97-AF65-F5344CB8AC3E}">
        <p14:creationId xmlns:p14="http://schemas.microsoft.com/office/powerpoint/2010/main" val="331664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117909"/>
            <a:ext cx="9601200" cy="613611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ПЕРЕДАЧА ЗНАЧЕНИЙ МЕЖДУ ФОРМАМИ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569" y="886310"/>
            <a:ext cx="6482515" cy="3079599"/>
          </a:xfrm>
          <a:prstGeom prst="rect">
            <a:avLst/>
          </a:prstGeom>
        </p:spPr>
      </p:pic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37383" y="2961222"/>
            <a:ext cx="4867275" cy="2943225"/>
          </a:xfrm>
          <a:prstGeom prst="rect">
            <a:avLst/>
          </a:prstGeom>
        </p:spPr>
      </p:pic>
      <p:sp>
        <p:nvSpPr>
          <p:cNvPr id="6" name="Стрелка вправо 5"/>
          <p:cNvSpPr/>
          <p:nvPr/>
        </p:nvSpPr>
        <p:spPr>
          <a:xfrm>
            <a:off x="4966636" y="3147461"/>
            <a:ext cx="1106905" cy="3272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070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42622" y="2373575"/>
            <a:ext cx="9601200" cy="358140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767" y="483983"/>
            <a:ext cx="8724900" cy="18478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6989" y="2171700"/>
            <a:ext cx="7237644" cy="465087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2584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82823" y="277427"/>
            <a:ext cx="9601200" cy="796771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СОЗДАНИЕ </a:t>
            </a:r>
            <a:r>
              <a:rPr lang="en-US" b="1" dirty="0">
                <a:solidFill>
                  <a:srgbClr val="694A47"/>
                </a:solidFill>
              </a:rPr>
              <a:t>MDI </a:t>
            </a:r>
            <a:r>
              <a:rPr lang="ru-RU" b="1" dirty="0">
                <a:solidFill>
                  <a:srgbClr val="694A47"/>
                </a:solidFill>
              </a:rPr>
              <a:t>ПРИЛОЖЕНИЯ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600" y="1074198"/>
            <a:ext cx="9601200" cy="4793202"/>
          </a:xfrm>
        </p:spPr>
        <p:txBody>
          <a:bodyPr>
            <a:normAutofit/>
          </a:bodyPr>
          <a:lstStyle/>
          <a:p>
            <a:pPr marL="3484562" indent="-457200">
              <a:buFont typeface="+mj-lt"/>
              <a:buAutoNum type="arabicPeriod"/>
            </a:pPr>
            <a:r>
              <a:rPr lang="ru-RU" b="1" dirty="0" smtClean="0"/>
              <a:t>Создать главную форму.</a:t>
            </a:r>
            <a:endParaRPr lang="en-US" b="1" dirty="0" smtClean="0"/>
          </a:p>
          <a:p>
            <a:pPr marL="3484562" indent="-457200">
              <a:buFont typeface="+mj-lt"/>
              <a:buAutoNum type="arabicPeriod"/>
            </a:pPr>
            <a:r>
              <a:rPr lang="ru-RU" b="1" dirty="0"/>
              <a:t> У</a:t>
            </a:r>
            <a:r>
              <a:rPr lang="ru-RU" b="1" dirty="0" smtClean="0"/>
              <a:t>становить </a:t>
            </a:r>
            <a:r>
              <a:rPr lang="ru-RU" b="1" dirty="0"/>
              <a:t>свойство</a:t>
            </a:r>
            <a:r>
              <a:rPr lang="ru-RU" dirty="0"/>
              <a:t> </a:t>
            </a:r>
            <a:r>
              <a:rPr lang="en-US" b="1" i="1" dirty="0" err="1">
                <a:solidFill>
                  <a:srgbClr val="002060"/>
                </a:solidFill>
              </a:rPr>
              <a:t>IsMdiContainer</a:t>
            </a:r>
            <a:r>
              <a:rPr lang="en-US" b="1" i="1" dirty="0">
                <a:solidFill>
                  <a:srgbClr val="002060"/>
                </a:solidFill>
              </a:rPr>
              <a:t> = </a:t>
            </a:r>
            <a:r>
              <a:rPr lang="en-US" b="1" i="1" dirty="0" smtClean="0">
                <a:solidFill>
                  <a:srgbClr val="002060"/>
                </a:solidFill>
              </a:rPr>
              <a:t>true</a:t>
            </a:r>
            <a:r>
              <a:rPr lang="ru-RU" b="1" i="1" dirty="0" smtClean="0">
                <a:solidFill>
                  <a:srgbClr val="002060"/>
                </a:solidFill>
              </a:rPr>
              <a:t>.</a:t>
            </a:r>
          </a:p>
          <a:p>
            <a:pPr marL="3484562" indent="-457200">
              <a:buFont typeface="+mj-lt"/>
              <a:buAutoNum type="arabicPeriod"/>
            </a:pPr>
            <a:endParaRPr lang="ru-RU" b="1" i="1" dirty="0">
              <a:solidFill>
                <a:srgbClr val="002060"/>
              </a:solidFill>
            </a:endParaRPr>
          </a:p>
          <a:p>
            <a:pPr marL="3484562" indent="-457200">
              <a:buFont typeface="+mj-lt"/>
              <a:buAutoNum type="arabicPeriod"/>
            </a:pPr>
            <a:endParaRPr lang="ru-RU" b="1" i="1" dirty="0" smtClean="0">
              <a:solidFill>
                <a:srgbClr val="002060"/>
              </a:solidFill>
            </a:endParaRPr>
          </a:p>
          <a:p>
            <a:pPr marL="3484562" indent="-457200">
              <a:buFont typeface="+mj-lt"/>
              <a:buAutoNum type="arabicPeriod"/>
            </a:pPr>
            <a:endParaRPr lang="ru-RU" b="1" i="1" dirty="0">
              <a:solidFill>
                <a:srgbClr val="002060"/>
              </a:solidFill>
            </a:endParaRPr>
          </a:p>
          <a:p>
            <a:pPr marL="3484562" indent="-457200">
              <a:buFont typeface="+mj-lt"/>
              <a:buAutoNum type="arabicPeriod"/>
            </a:pPr>
            <a:endParaRPr lang="ru-RU" b="1" i="1" dirty="0" smtClean="0">
              <a:solidFill>
                <a:srgbClr val="002060"/>
              </a:solidFill>
            </a:endParaRPr>
          </a:p>
          <a:p>
            <a:pPr marL="3484562" indent="-457200">
              <a:buFont typeface="+mj-lt"/>
              <a:buAutoNum type="arabicPeriod"/>
            </a:pPr>
            <a:endParaRPr lang="ru-RU" b="1" i="1" dirty="0">
              <a:solidFill>
                <a:srgbClr val="002060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6997700" algn="l"/>
              </a:tabLst>
            </a:pPr>
            <a:r>
              <a:rPr lang="ru-RU" b="1" dirty="0" smtClean="0"/>
              <a:t> При </a:t>
            </a:r>
            <a:r>
              <a:rPr lang="ru-RU" b="1" dirty="0"/>
              <a:t>вызове дочерних форм, чтобы они размещались </a:t>
            </a:r>
            <a:r>
              <a:rPr lang="ru-RU" b="1" dirty="0" smtClean="0"/>
              <a:t>внутри                                              </a:t>
            </a:r>
            <a:r>
              <a:rPr lang="ru-RU" b="1" dirty="0"/>
              <a:t>«главной», необходимо задать «главную» форму в </a:t>
            </a:r>
            <a:r>
              <a:rPr lang="ru-RU" b="1" dirty="0" smtClean="0"/>
              <a:t>свойстве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tabLst>
                <a:tab pos="6997700" algn="l"/>
              </a:tabLst>
            </a:pPr>
            <a:r>
              <a:rPr lang="ru-RU" b="1" dirty="0" smtClean="0"/>
              <a:t>                                                                                        </a:t>
            </a:r>
            <a:r>
              <a:rPr lang="ru-RU" b="1" i="1" dirty="0" err="1" smtClean="0">
                <a:solidFill>
                  <a:srgbClr val="002060"/>
                </a:solidFill>
              </a:rPr>
              <a:t>MdiParent</a:t>
            </a:r>
            <a:r>
              <a:rPr lang="ru-RU" b="1" i="1" dirty="0" smtClean="0">
                <a:solidFill>
                  <a:srgbClr val="002060"/>
                </a:solidFill>
              </a:rPr>
              <a:t>.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tabLst>
                <a:tab pos="6997700" algn="l"/>
              </a:tabLst>
            </a:pPr>
            <a:endParaRPr lang="ru-RU" b="1" i="1" dirty="0" smtClean="0">
              <a:solidFill>
                <a:srgbClr val="002060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tabLst>
                <a:tab pos="6997700" algn="l"/>
              </a:tabLst>
            </a:pPr>
            <a:r>
              <a:rPr lang="ru-RU" b="1" dirty="0" smtClean="0">
                <a:solidFill>
                  <a:schemeClr val="tx1"/>
                </a:solidFill>
              </a:rPr>
              <a:t>4</a:t>
            </a:r>
            <a:r>
              <a:rPr lang="ru-RU" b="1" i="1" dirty="0" smtClean="0">
                <a:solidFill>
                  <a:srgbClr val="002060"/>
                </a:solidFill>
              </a:rPr>
              <a:t>. </a:t>
            </a:r>
            <a:r>
              <a:rPr lang="ru-RU" b="1" dirty="0"/>
              <a:t>Д</a:t>
            </a:r>
            <a:r>
              <a:rPr lang="ru-RU" b="1" dirty="0" smtClean="0"/>
              <a:t>обавить </a:t>
            </a:r>
            <a:r>
              <a:rPr lang="ru-RU" b="1" dirty="0"/>
              <a:t>в проект приложения новую форму, которая будет </a:t>
            </a:r>
            <a:r>
              <a:rPr lang="ru-RU" b="1" dirty="0" smtClean="0"/>
              <a:t>                                            играть </a:t>
            </a:r>
            <a:r>
              <a:rPr lang="ru-RU" b="1" dirty="0"/>
              <a:t>роль шаблона для создания дочерних </a:t>
            </a:r>
            <a:r>
              <a:rPr lang="ru-RU" b="1" dirty="0" smtClean="0"/>
              <a:t>MDI-окон.</a:t>
            </a:r>
            <a:endParaRPr lang="ru-RU" b="1" dirty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tabLst>
                <a:tab pos="6997700" algn="l"/>
              </a:tabLst>
            </a:pPr>
            <a:endParaRPr lang="ru-RU" b="1" i="1" dirty="0">
              <a:solidFill>
                <a:srgbClr val="002060"/>
              </a:solidFill>
            </a:endParaRPr>
          </a:p>
          <a:p>
            <a:pPr marL="3484562" indent="-457200">
              <a:buFont typeface="+mj-lt"/>
              <a:buAutoNum type="arabicPeriod"/>
            </a:pPr>
            <a:endParaRPr lang="ru-RU" dirty="0"/>
          </a:p>
        </p:txBody>
      </p:sp>
      <p:pic>
        <p:nvPicPr>
          <p:cNvPr id="1026" name="Picture 2" descr="http://streletzcoder.ru/wp-content/uploads/2017/01/Kaskadom-300x28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074198"/>
            <a:ext cx="2857500" cy="274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243" y="2086252"/>
            <a:ext cx="3022199" cy="186149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8973" y="2086252"/>
            <a:ext cx="2305050" cy="445770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8600162" y="5867400"/>
            <a:ext cx="2041864" cy="34696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фильм 6">
            <a:hlinkClick r:id="rId5" highlightClick="1"/>
          </p:cNvPr>
          <p:cNvSpPr/>
          <p:nvPr/>
        </p:nvSpPr>
        <p:spPr>
          <a:xfrm>
            <a:off x="9145856" y="924886"/>
            <a:ext cx="596766" cy="484814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683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731845" y="4718784"/>
            <a:ext cx="6780996" cy="179070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18247"/>
            <a:ext cx="6600825" cy="285750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4720139" y="1842034"/>
            <a:ext cx="3252286" cy="26950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012" y="456197"/>
            <a:ext cx="2466975" cy="116205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4768490"/>
            <a:ext cx="5599898" cy="174099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530417" y="3918171"/>
            <a:ext cx="1896177" cy="26950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2823962" y="5614134"/>
            <a:ext cx="2546935" cy="26950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трелка вниз 9"/>
          <p:cNvSpPr/>
          <p:nvPr/>
        </p:nvSpPr>
        <p:spPr>
          <a:xfrm>
            <a:off x="3224463" y="4475747"/>
            <a:ext cx="202131" cy="4042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3760" y="4748916"/>
            <a:ext cx="4392529" cy="1760568"/>
          </a:xfrm>
          <a:prstGeom prst="rect">
            <a:avLst/>
          </a:prstGeom>
        </p:spPr>
      </p:pic>
      <p:sp>
        <p:nvSpPr>
          <p:cNvPr id="12" name="Стрелка вправо 11"/>
          <p:cNvSpPr/>
          <p:nvPr/>
        </p:nvSpPr>
        <p:spPr>
          <a:xfrm>
            <a:off x="6780999" y="5614134"/>
            <a:ext cx="442761" cy="269508"/>
          </a:xfrm>
          <a:prstGeom prst="rightArrow">
            <a:avLst>
              <a:gd name="adj1" fmla="val 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7226166" y="4774624"/>
            <a:ext cx="2678230" cy="26950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29963" y="2150659"/>
            <a:ext cx="2457450" cy="2524125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>
            <a:off x="9209773" y="3731238"/>
            <a:ext cx="1896177" cy="42282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Заголовок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4888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387843"/>
            <a:ext cx="9601200" cy="770138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СОЗДАНИЕ ДОЧЕРНИХ ОКОН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idx="1"/>
          </p:nvPr>
        </p:nvSpPr>
        <p:spPr>
          <a:xfrm>
            <a:off x="4785065" y="1631612"/>
            <a:ext cx="6187735" cy="3581400"/>
          </a:xfrm>
        </p:spPr>
        <p:txBody>
          <a:bodyPr>
            <a:normAutofit/>
          </a:bodyPr>
          <a:lstStyle/>
          <a:p>
            <a:pPr marL="1520825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1" dirty="0" smtClean="0">
                <a:solidFill>
                  <a:srgbClr val="002060"/>
                </a:solidFill>
              </a:rPr>
              <a:t>Form</a:t>
            </a:r>
            <a:r>
              <a:rPr lang="ru-RU" sz="2000" b="1" i="1" dirty="0" smtClean="0">
                <a:solidFill>
                  <a:srgbClr val="002060"/>
                </a:solidFill>
              </a:rPr>
              <a:t>2</a:t>
            </a:r>
            <a:r>
              <a:rPr lang="en-US" sz="2000" b="1" i="1" dirty="0" smtClean="0">
                <a:solidFill>
                  <a:srgbClr val="002060"/>
                </a:solidFill>
              </a:rPr>
              <a:t> </a:t>
            </a:r>
            <a:r>
              <a:rPr lang="en-US" sz="2000" b="1" i="1" dirty="0" err="1">
                <a:solidFill>
                  <a:srgbClr val="002060"/>
                </a:solidFill>
              </a:rPr>
              <a:t>childForm</a:t>
            </a:r>
            <a:r>
              <a:rPr lang="en-US" sz="2000" b="1" i="1" dirty="0">
                <a:solidFill>
                  <a:srgbClr val="002060"/>
                </a:solidFill>
              </a:rPr>
              <a:t> = new </a:t>
            </a:r>
            <a:r>
              <a:rPr lang="en-US" sz="2000" b="1" i="1" dirty="0" smtClean="0">
                <a:solidFill>
                  <a:srgbClr val="002060"/>
                </a:solidFill>
              </a:rPr>
              <a:t>Form</a:t>
            </a:r>
            <a:r>
              <a:rPr lang="ru-RU" sz="2000" b="1" i="1" dirty="0" smtClean="0">
                <a:solidFill>
                  <a:srgbClr val="002060"/>
                </a:solidFill>
              </a:rPr>
              <a:t>2</a:t>
            </a:r>
            <a:r>
              <a:rPr lang="en-US" sz="2000" b="1" i="1" dirty="0" smtClean="0">
                <a:solidFill>
                  <a:srgbClr val="002060"/>
                </a:solidFill>
              </a:rPr>
              <a:t>();</a:t>
            </a:r>
            <a:r>
              <a:rPr lang="en-US" sz="2000" b="1" i="1" dirty="0">
                <a:solidFill>
                  <a:srgbClr val="002060"/>
                </a:solidFill>
              </a:rPr>
              <a:t/>
            </a:r>
            <a:br>
              <a:rPr lang="en-US" sz="2000" b="1" i="1" dirty="0">
                <a:solidFill>
                  <a:srgbClr val="002060"/>
                </a:solidFill>
              </a:rPr>
            </a:br>
            <a:r>
              <a:rPr lang="en-US" sz="2000" b="1" i="1" dirty="0" err="1">
                <a:solidFill>
                  <a:srgbClr val="002060"/>
                </a:solidFill>
              </a:rPr>
              <a:t>childForm.MdiParent</a:t>
            </a:r>
            <a:r>
              <a:rPr lang="en-US" sz="2000" b="1" i="1" dirty="0">
                <a:solidFill>
                  <a:srgbClr val="002060"/>
                </a:solidFill>
              </a:rPr>
              <a:t> = this;</a:t>
            </a:r>
            <a:br>
              <a:rPr lang="en-US" sz="2000" b="1" i="1" dirty="0">
                <a:solidFill>
                  <a:srgbClr val="002060"/>
                </a:solidFill>
              </a:rPr>
            </a:br>
            <a:r>
              <a:rPr lang="en-US" sz="2000" b="1" i="1" dirty="0" err="1">
                <a:solidFill>
                  <a:srgbClr val="002060"/>
                </a:solidFill>
              </a:rPr>
              <a:t>childForm.Show</a:t>
            </a:r>
            <a:r>
              <a:rPr lang="en-US" sz="2000" b="1" i="1" dirty="0">
                <a:solidFill>
                  <a:srgbClr val="002060"/>
                </a:solidFill>
              </a:rPr>
              <a:t>();</a:t>
            </a:r>
            <a:br>
              <a:rPr lang="en-US" sz="2000" b="1" i="1" dirty="0">
                <a:solidFill>
                  <a:srgbClr val="002060"/>
                </a:solidFill>
              </a:rPr>
            </a:br>
            <a:endParaRPr lang="ru-RU" sz="2000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6172200" y="1602510"/>
            <a:ext cx="3849002" cy="1250612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554" y="1342901"/>
            <a:ext cx="4219575" cy="2247900"/>
          </a:xfrm>
          <a:prstGeom prst="rect">
            <a:avLst/>
          </a:prstGeom>
        </p:spPr>
      </p:pic>
      <p:sp>
        <p:nvSpPr>
          <p:cNvPr id="8" name="Стрелка вправо 7"/>
          <p:cNvSpPr/>
          <p:nvPr/>
        </p:nvSpPr>
        <p:spPr>
          <a:xfrm>
            <a:off x="5453304" y="1986284"/>
            <a:ext cx="550416" cy="2415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554" y="3775721"/>
            <a:ext cx="2400300" cy="204787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3854" y="4220065"/>
            <a:ext cx="7423119" cy="1419014"/>
          </a:xfrm>
          <a:prstGeom prst="rect">
            <a:avLst/>
          </a:prstGeom>
        </p:spPr>
      </p:pic>
      <p:sp>
        <p:nvSpPr>
          <p:cNvPr id="11" name="Стрелка вправо 10"/>
          <p:cNvSpPr/>
          <p:nvPr/>
        </p:nvSpPr>
        <p:spPr>
          <a:xfrm>
            <a:off x="3983854" y="4564562"/>
            <a:ext cx="550416" cy="2415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5413" y="3147071"/>
            <a:ext cx="4238625" cy="2676525"/>
          </a:xfrm>
          <a:prstGeom prst="rect">
            <a:avLst/>
          </a:prstGeom>
        </p:spPr>
      </p:pic>
      <p:sp>
        <p:nvSpPr>
          <p:cNvPr id="13" name="Стрелка вправо 12"/>
          <p:cNvSpPr/>
          <p:nvPr/>
        </p:nvSpPr>
        <p:spPr>
          <a:xfrm rot="20025820">
            <a:off x="7011279" y="3787634"/>
            <a:ext cx="567061" cy="2769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82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72831" y="3693110"/>
            <a:ext cx="6187735" cy="2174289"/>
          </a:xfrm>
        </p:spPr>
        <p:txBody>
          <a:bodyPr/>
          <a:lstStyle/>
          <a:p>
            <a:pPr marL="0" indent="0">
              <a:buNone/>
            </a:pPr>
            <a:r>
              <a:rPr lang="ru-RU" b="1" dirty="0" smtClean="0"/>
              <a:t>Упорядочение окон: </a:t>
            </a:r>
          </a:p>
          <a:p>
            <a:pPr marL="177800" indent="1778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b="1" i="1" dirty="0" smtClean="0">
                <a:solidFill>
                  <a:srgbClr val="002060"/>
                </a:solidFill>
              </a:rPr>
              <a:t> </a:t>
            </a:r>
            <a:r>
              <a:rPr lang="en-US" b="1" i="1" dirty="0" err="1" smtClean="0">
                <a:solidFill>
                  <a:srgbClr val="002060"/>
                </a:solidFill>
              </a:rPr>
              <a:t>this.LayoutMdi</a:t>
            </a:r>
            <a:r>
              <a:rPr lang="en-US" b="1" i="1" dirty="0" smtClean="0">
                <a:solidFill>
                  <a:srgbClr val="002060"/>
                </a:solidFill>
              </a:rPr>
              <a:t>(</a:t>
            </a:r>
            <a:r>
              <a:rPr lang="en-US" b="1" i="1" dirty="0" err="1" smtClean="0">
                <a:solidFill>
                  <a:srgbClr val="002060"/>
                </a:solidFill>
              </a:rPr>
              <a:t>MdiLayout.Cascade</a:t>
            </a:r>
            <a:r>
              <a:rPr lang="en-US" b="1" i="1" dirty="0">
                <a:solidFill>
                  <a:srgbClr val="002060"/>
                </a:solidFill>
              </a:rPr>
              <a:t>);</a:t>
            </a:r>
            <a:endParaRPr lang="ru-RU" b="1" i="1" dirty="0">
              <a:solidFill>
                <a:srgbClr val="002060"/>
              </a:solidFill>
            </a:endParaRPr>
          </a:p>
          <a:p>
            <a:pPr marL="177800" indent="1778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b="1" i="1" dirty="0" smtClean="0">
                <a:solidFill>
                  <a:srgbClr val="002060"/>
                </a:solidFill>
              </a:rPr>
              <a:t> </a:t>
            </a:r>
            <a:r>
              <a:rPr lang="en-US" b="1" i="1" dirty="0" err="1" smtClean="0">
                <a:solidFill>
                  <a:srgbClr val="002060"/>
                </a:solidFill>
              </a:rPr>
              <a:t>this.LayoutMdi</a:t>
            </a:r>
            <a:r>
              <a:rPr lang="en-US" b="1" i="1" dirty="0" smtClean="0">
                <a:solidFill>
                  <a:srgbClr val="002060"/>
                </a:solidFill>
              </a:rPr>
              <a:t>(</a:t>
            </a:r>
            <a:r>
              <a:rPr lang="en-US" b="1" i="1" dirty="0" err="1" smtClean="0">
                <a:solidFill>
                  <a:srgbClr val="002060"/>
                </a:solidFill>
              </a:rPr>
              <a:t>MdiLayout.TileHorizontal</a:t>
            </a:r>
            <a:r>
              <a:rPr lang="en-US" b="1" i="1" dirty="0">
                <a:solidFill>
                  <a:srgbClr val="002060"/>
                </a:solidFill>
              </a:rPr>
              <a:t>);</a:t>
            </a:r>
            <a:endParaRPr lang="ru-RU" b="1" i="1" dirty="0">
              <a:solidFill>
                <a:srgbClr val="002060"/>
              </a:solidFill>
            </a:endParaRPr>
          </a:p>
          <a:p>
            <a:pPr marL="177800" indent="1778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b="1" i="1" dirty="0" smtClean="0">
                <a:solidFill>
                  <a:srgbClr val="002060"/>
                </a:solidFill>
              </a:rPr>
              <a:t> </a:t>
            </a:r>
            <a:r>
              <a:rPr lang="en-US" b="1" i="1" dirty="0" err="1" smtClean="0">
                <a:solidFill>
                  <a:srgbClr val="002060"/>
                </a:solidFill>
              </a:rPr>
              <a:t>this.LayoutMdi</a:t>
            </a:r>
            <a:r>
              <a:rPr lang="en-US" b="1" i="1" dirty="0" smtClean="0">
                <a:solidFill>
                  <a:srgbClr val="002060"/>
                </a:solidFill>
              </a:rPr>
              <a:t>(</a:t>
            </a:r>
            <a:r>
              <a:rPr lang="en-US" b="1" i="1" dirty="0" err="1" smtClean="0">
                <a:solidFill>
                  <a:srgbClr val="002060"/>
                </a:solidFill>
              </a:rPr>
              <a:t>MdiLayout.TileVertical</a:t>
            </a:r>
            <a:r>
              <a:rPr lang="en-US" b="1" i="1" dirty="0" smtClean="0">
                <a:solidFill>
                  <a:srgbClr val="002060"/>
                </a:solidFill>
              </a:rPr>
              <a:t>);</a:t>
            </a:r>
            <a:endParaRPr lang="ru-RU" b="1" i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ru-RU" b="1" dirty="0"/>
              <a:t>Обращение к активному дочернему окну</a:t>
            </a:r>
            <a:r>
              <a:rPr lang="ru-RU" b="1" dirty="0" smtClean="0"/>
              <a:t>:</a:t>
            </a:r>
          </a:p>
          <a:p>
            <a:pPr marL="0" indent="0">
              <a:buNone/>
            </a:pPr>
            <a:endParaRPr lang="ru-RU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451" y="3737498"/>
            <a:ext cx="4181475" cy="2200275"/>
          </a:xfrm>
          <a:prstGeom prst="rect">
            <a:avLst/>
          </a:prstGeom>
        </p:spPr>
      </p:pic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1443038" y="376238"/>
            <a:ext cx="9601200" cy="788987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СОЗДАНИЕ ДОЧЕРНИХ ОКОН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451" y="1172761"/>
            <a:ext cx="7810500" cy="2390775"/>
          </a:xfrm>
          <a:prstGeom prst="rect">
            <a:avLst/>
          </a:prstGeom>
        </p:spPr>
      </p:pic>
      <p:sp>
        <p:nvSpPr>
          <p:cNvPr id="6" name="Стрелка вниз 5"/>
          <p:cNvSpPr/>
          <p:nvPr/>
        </p:nvSpPr>
        <p:spPr>
          <a:xfrm>
            <a:off x="2885243" y="3393064"/>
            <a:ext cx="266330" cy="4793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7943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268549"/>
            <a:ext cx="9601200" cy="823404"/>
          </a:xfrm>
        </p:spPr>
        <p:txBody>
          <a:bodyPr/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СОЗДАНИЕ ДОЧЕРНИХ ОКОН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600" y="5535606"/>
            <a:ext cx="5570738" cy="804319"/>
          </a:xfrm>
        </p:spPr>
        <p:txBody>
          <a:bodyPr/>
          <a:lstStyle/>
          <a:p>
            <a:pPr marL="0" indent="0">
              <a:buNone/>
            </a:pPr>
            <a:r>
              <a:rPr lang="ru-RU" b="1" dirty="0" smtClean="0"/>
              <a:t>Компонент </a:t>
            </a:r>
            <a:r>
              <a:rPr lang="en-US" b="1" i="1" dirty="0" err="1" smtClean="0">
                <a:solidFill>
                  <a:srgbClr val="002060"/>
                </a:solidFill>
              </a:rPr>
              <a:t>RichTextBox</a:t>
            </a:r>
            <a:r>
              <a:rPr lang="en-US" b="1" i="1" dirty="0" smtClean="0">
                <a:solidFill>
                  <a:srgbClr val="002060"/>
                </a:solidFill>
              </a:rPr>
              <a:t> </a:t>
            </a:r>
            <a:r>
              <a:rPr lang="ru-RU" b="1" dirty="0" smtClean="0"/>
              <a:t>– для работы с текстом</a:t>
            </a:r>
            <a:endParaRPr lang="ru-RU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701" y="974509"/>
            <a:ext cx="2781300" cy="430530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441641" y="4930225"/>
            <a:ext cx="1896177" cy="26950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267" y="1431709"/>
            <a:ext cx="2219325" cy="38481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276023" y="4594352"/>
            <a:ext cx="2281569" cy="65454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трелка вправо 9"/>
          <p:cNvSpPr/>
          <p:nvPr/>
        </p:nvSpPr>
        <p:spPr>
          <a:xfrm>
            <a:off x="3755254" y="4930225"/>
            <a:ext cx="520769" cy="2695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8736" y="1091953"/>
            <a:ext cx="4381500" cy="4610100"/>
          </a:xfrm>
          <a:prstGeom prst="rect">
            <a:avLst/>
          </a:prstGeom>
        </p:spPr>
      </p:pic>
      <p:sp>
        <p:nvSpPr>
          <p:cNvPr id="12" name="Стрелка вправо 11"/>
          <p:cNvSpPr/>
          <p:nvPr/>
        </p:nvSpPr>
        <p:spPr>
          <a:xfrm>
            <a:off x="6690989" y="4786869"/>
            <a:ext cx="520769" cy="2695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2589" y="3520525"/>
            <a:ext cx="418147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0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499" y="206603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УПРАВЛЕНИЕ ДОЧЕРНИМИ ОКНАМИ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77101" y="1046408"/>
            <a:ext cx="4398745" cy="2979019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806" y="1428750"/>
            <a:ext cx="4219575" cy="315277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385" y="2357890"/>
            <a:ext cx="4768716" cy="344578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082" y="4089417"/>
            <a:ext cx="3292341" cy="254132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8398" y="1530822"/>
            <a:ext cx="8443613" cy="167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98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253151"/>
            <a:ext cx="9601200" cy="848095"/>
          </a:xfrm>
        </p:spPr>
        <p:txBody>
          <a:bodyPr/>
          <a:lstStyle/>
          <a:p>
            <a:r>
              <a:rPr lang="ru-RU" b="1" dirty="0">
                <a:solidFill>
                  <a:srgbClr val="694A47"/>
                </a:solidFill>
              </a:rPr>
              <a:t>УПРАВЛЕНИЕ ДОЧЕРНИМИ ОКНАМИ</a:t>
            </a:r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1687" y="1801565"/>
            <a:ext cx="2362200" cy="315277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662621"/>
            <a:ext cx="4162425" cy="2343150"/>
          </a:xfrm>
          <a:prstGeom prst="rect">
            <a:avLst/>
          </a:prstGeom>
        </p:spPr>
      </p:pic>
      <p:sp>
        <p:nvSpPr>
          <p:cNvPr id="6" name="Стрелка вправо 5"/>
          <p:cNvSpPr/>
          <p:nvPr/>
        </p:nvSpPr>
        <p:spPr>
          <a:xfrm>
            <a:off x="5184559" y="3266983"/>
            <a:ext cx="697128" cy="2219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5881687" y="2050742"/>
            <a:ext cx="2330158" cy="23081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8362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376918" y="828941"/>
            <a:ext cx="9601200" cy="5631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Разработку </a:t>
            </a:r>
            <a:r>
              <a:rPr lang="ru-RU" sz="2400" b="1" dirty="0" err="1"/>
              <a:t>Windows</a:t>
            </a:r>
            <a:r>
              <a:rPr lang="ru-RU" sz="2400" b="1" dirty="0"/>
              <a:t>-приложения можно разбить на два </a:t>
            </a:r>
            <a:r>
              <a:rPr lang="ru-RU" sz="2400" b="1" dirty="0" smtClean="0"/>
              <a:t>этапа:</a:t>
            </a:r>
          </a:p>
          <a:p>
            <a:pPr marL="0" indent="0">
              <a:buNone/>
            </a:pPr>
            <a:endParaRPr lang="ru-RU" sz="2400" b="1" dirty="0"/>
          </a:p>
          <a:p>
            <a:pPr marL="0" indent="0">
              <a:buNone/>
            </a:pPr>
            <a:endParaRPr lang="ru-RU" sz="2400" b="1" dirty="0" smtClean="0"/>
          </a:p>
          <a:p>
            <a:pPr marL="0" indent="0">
              <a:buNone/>
            </a:pPr>
            <a:endParaRPr lang="ru-RU" sz="2400" b="1" dirty="0"/>
          </a:p>
          <a:p>
            <a:pPr marL="0" indent="0">
              <a:buNone/>
            </a:pPr>
            <a:endParaRPr lang="ru-RU" sz="2400" b="1" dirty="0" smtClean="0"/>
          </a:p>
          <a:p>
            <a:pPr marL="0" indent="0">
              <a:buNone/>
            </a:pPr>
            <a:endParaRPr lang="ru-RU" sz="2400" b="1" dirty="0"/>
          </a:p>
          <a:p>
            <a:pPr marL="0" indent="0">
              <a:buNone/>
            </a:pPr>
            <a:endParaRPr lang="ru-RU" sz="2400" b="1" dirty="0" smtClean="0"/>
          </a:p>
          <a:p>
            <a:pPr marL="0" indent="0">
              <a:buNone/>
            </a:pPr>
            <a:endParaRPr lang="ru-RU" sz="2400" b="1" dirty="0"/>
          </a:p>
          <a:p>
            <a:pPr marL="0" indent="0">
              <a:buNone/>
            </a:pPr>
            <a:r>
              <a:rPr lang="ru-RU" sz="2400" b="1" dirty="0" smtClean="0"/>
              <a:t>Разработка </a:t>
            </a:r>
            <a:r>
              <a:rPr lang="ru-RU" sz="2400" b="1" dirty="0"/>
              <a:t>интерфейса осуществляется инструментами визуального </a:t>
            </a:r>
            <a:r>
              <a:rPr lang="ru-RU" sz="2400" b="1" dirty="0" smtClean="0"/>
              <a:t>программирования (работа </a:t>
            </a:r>
            <a:r>
              <a:rPr lang="ru-RU" sz="2400" b="1" dirty="0"/>
              <a:t>с графическими </a:t>
            </a:r>
            <a:r>
              <a:rPr lang="ru-RU" sz="2400" b="1" dirty="0" smtClean="0"/>
              <a:t>образами), при этом </a:t>
            </a:r>
            <a:r>
              <a:rPr lang="ru-RU" sz="2400" b="1" dirty="0"/>
              <a:t>конструктор форм автоматически генерирует соответствующий код.</a:t>
            </a:r>
            <a:endParaRPr lang="ru-RU" sz="2400" b="1" dirty="0" smtClean="0"/>
          </a:p>
          <a:p>
            <a:pPr marL="0" indent="0">
              <a:buNone/>
            </a:pP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2376918" y="94003"/>
            <a:ext cx="9601200" cy="843897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694A47"/>
                </a:solidFill>
              </a:rPr>
              <a:t>ОСНОВНЫЕ СВЕДЕНИЯ</a:t>
            </a:r>
            <a:endParaRPr lang="ru-RU" b="1" dirty="0">
              <a:solidFill>
                <a:srgbClr val="694A47"/>
              </a:solidFill>
            </a:endParaRPr>
          </a:p>
        </p:txBody>
      </p:sp>
      <p:graphicFrame>
        <p:nvGraphicFramePr>
          <p:cNvPr id="5" name="Схема 4"/>
          <p:cNvGraphicFramePr/>
          <p:nvPr>
            <p:extLst>
              <p:ext uri="{D42A27DB-BD31-4B8C-83A1-F6EECF244321}">
                <p14:modId xmlns:p14="http://schemas.microsoft.com/office/powerpoint/2010/main" val="3730931809"/>
              </p:ext>
            </p:extLst>
          </p:nvPr>
        </p:nvGraphicFramePr>
        <p:xfrm>
          <a:off x="2749847" y="-150428"/>
          <a:ext cx="8855342" cy="59075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5460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155961"/>
            <a:ext cx="9601200" cy="912264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b="1" dirty="0">
                <a:solidFill>
                  <a:srgbClr val="694A47"/>
                </a:solidFill>
              </a:rPr>
              <a:t>ОБРАЩЕНИЕ К ЭЛЕМЕНТАМ УПРАВЛЕНИЯ ДОЧЕРНЕЙ ФОРМЫ</a:t>
            </a:r>
            <a:endParaRPr lang="ru-RU" sz="4000" b="1" dirty="0">
              <a:solidFill>
                <a:srgbClr val="694A47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600" y="1170773"/>
            <a:ext cx="10336138" cy="552058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ru-RU" sz="5100" b="1" dirty="0" smtClean="0"/>
              <a:t>Элементы управления относятся к классу </a:t>
            </a:r>
            <a:r>
              <a:rPr lang="en-US" sz="5100" b="1" i="1" dirty="0" smtClean="0">
                <a:solidFill>
                  <a:srgbClr val="002060"/>
                </a:solidFill>
              </a:rPr>
              <a:t>Controls </a:t>
            </a:r>
            <a:r>
              <a:rPr lang="ru-RU" sz="5100" b="1" dirty="0" smtClean="0"/>
              <a:t>и при создании получают соответствующий индекс (начиная с 0).</a:t>
            </a:r>
          </a:p>
          <a:p>
            <a:pPr marL="0" indent="0">
              <a:buNone/>
            </a:pPr>
            <a:r>
              <a:rPr lang="ru-RU" sz="5100" b="1" dirty="0" smtClean="0"/>
              <a:t>Обращение к элементу управления может быть: по имени или по порядковому номеру.</a:t>
            </a:r>
          </a:p>
          <a:p>
            <a:pPr marL="0" indent="0">
              <a:buNone/>
            </a:pPr>
            <a:r>
              <a:rPr lang="ru-RU" sz="5100" b="1" dirty="0" smtClean="0"/>
              <a:t>Например: </a:t>
            </a:r>
            <a:r>
              <a:rPr lang="en-US" sz="5100" b="1" i="1" dirty="0">
                <a:solidFill>
                  <a:srgbClr val="002060"/>
                </a:solidFill>
              </a:rPr>
              <a:t>textbox1</a:t>
            </a:r>
            <a:r>
              <a:rPr lang="en-US" sz="5100" b="1" dirty="0" smtClean="0"/>
              <a:t>  </a:t>
            </a:r>
            <a:r>
              <a:rPr lang="ru-RU" sz="5100" b="1" dirty="0" smtClean="0"/>
              <a:t>или </a:t>
            </a:r>
            <a:r>
              <a:rPr lang="en-US" sz="5100" b="1" i="1" dirty="0">
                <a:solidFill>
                  <a:srgbClr val="002060"/>
                </a:solidFill>
              </a:rPr>
              <a:t>Controls[</a:t>
            </a:r>
            <a:r>
              <a:rPr lang="en-US" sz="5100" b="1" i="1" dirty="0" err="1">
                <a:solidFill>
                  <a:srgbClr val="002060"/>
                </a:solidFill>
              </a:rPr>
              <a:t>i</a:t>
            </a:r>
            <a:r>
              <a:rPr lang="en-US" sz="5100" b="1" i="1" dirty="0">
                <a:solidFill>
                  <a:srgbClr val="002060"/>
                </a:solidFill>
              </a:rPr>
              <a:t>]</a:t>
            </a:r>
            <a:r>
              <a:rPr lang="ru-RU" sz="5100" b="1" i="1" dirty="0" smtClean="0">
                <a:solidFill>
                  <a:srgbClr val="002060"/>
                </a:solidFill>
              </a:rPr>
              <a:t>.</a:t>
            </a:r>
          </a:p>
          <a:p>
            <a:pPr marL="0" indent="0">
              <a:buNone/>
            </a:pPr>
            <a:r>
              <a:rPr lang="ru-RU" sz="5100" b="1" dirty="0" smtClean="0">
                <a:solidFill>
                  <a:schemeClr val="tx1"/>
                </a:solidFill>
              </a:rPr>
              <a:t>Обращение к компоненту на дочерней форме:</a:t>
            </a:r>
          </a:p>
          <a:p>
            <a:pPr marL="0" indent="0">
              <a:buNone/>
            </a:pPr>
            <a:r>
              <a:rPr lang="ru-RU" sz="5100" dirty="0" smtClean="0"/>
              <a:t>			</a:t>
            </a:r>
            <a:r>
              <a:rPr lang="en-US" sz="5100" b="1" i="1" dirty="0" err="1" smtClean="0">
                <a:solidFill>
                  <a:srgbClr val="002060"/>
                </a:solidFill>
              </a:rPr>
              <a:t>ActiveMdiChild.Controls</a:t>
            </a:r>
            <a:r>
              <a:rPr lang="en-US" sz="5100" b="1" i="1" dirty="0" smtClean="0">
                <a:solidFill>
                  <a:srgbClr val="002060"/>
                </a:solidFill>
              </a:rPr>
              <a:t>[0].&lt;</a:t>
            </a:r>
            <a:r>
              <a:rPr lang="ru-RU" sz="5100" b="1" i="1" dirty="0" smtClean="0">
                <a:solidFill>
                  <a:srgbClr val="002060"/>
                </a:solidFill>
              </a:rPr>
              <a:t>свойство/метод</a:t>
            </a:r>
            <a:r>
              <a:rPr lang="en-US" sz="5100" b="1" i="1" dirty="0" smtClean="0">
                <a:solidFill>
                  <a:srgbClr val="002060"/>
                </a:solidFill>
              </a:rPr>
              <a:t>&gt;</a:t>
            </a:r>
            <a:endParaRPr lang="ru-RU" sz="5100" b="1" i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ru-RU" sz="5100" b="1" i="1" dirty="0" smtClean="0">
                <a:solidFill>
                  <a:srgbClr val="002060"/>
                </a:solidFill>
              </a:rPr>
              <a:t>Пример: загрузка в компонент </a:t>
            </a:r>
            <a:r>
              <a:rPr lang="en-US" sz="5100" b="1" i="1" dirty="0" err="1" smtClean="0">
                <a:solidFill>
                  <a:srgbClr val="002060"/>
                </a:solidFill>
              </a:rPr>
              <a:t>RichTextBox</a:t>
            </a:r>
            <a:r>
              <a:rPr lang="ru-RU" sz="5100" b="1" i="1" dirty="0" smtClean="0">
                <a:solidFill>
                  <a:srgbClr val="002060"/>
                </a:solidFill>
              </a:rPr>
              <a:t> из файла</a:t>
            </a:r>
          </a:p>
          <a:p>
            <a:pPr marL="0" indent="0">
              <a:buNone/>
            </a:pPr>
            <a:r>
              <a:rPr lang="en-US" sz="5100" b="1" i="1" dirty="0">
                <a:solidFill>
                  <a:srgbClr val="002060"/>
                </a:solidFill>
              </a:rPr>
              <a:t>if (o</a:t>
            </a:r>
            <a:r>
              <a:rPr lang="en-US" sz="5100" b="1" i="1" dirty="0">
                <a:solidFill>
                  <a:srgbClr val="002060"/>
                </a:solidFill>
              </a:rPr>
              <a:t>penFileDialog1.ShowDialog() == </a:t>
            </a:r>
            <a:r>
              <a:rPr lang="en-US" sz="5100" b="1" i="1" dirty="0" err="1">
                <a:solidFill>
                  <a:srgbClr val="002060"/>
                </a:solidFill>
              </a:rPr>
              <a:t>DialogResult.OK</a:t>
            </a:r>
            <a:r>
              <a:rPr lang="en-US" sz="5100" b="1" i="1" dirty="0">
                <a:solidFill>
                  <a:srgbClr val="002060"/>
                </a:solidFill>
              </a:rPr>
              <a:t>)</a:t>
            </a:r>
          </a:p>
          <a:p>
            <a:pPr marL="0" indent="0">
              <a:buNone/>
            </a:pPr>
            <a:r>
              <a:rPr lang="ru-RU" sz="5100" b="1" i="1" dirty="0">
                <a:solidFill>
                  <a:srgbClr val="002060"/>
                </a:solidFill>
              </a:rPr>
              <a:t> </a:t>
            </a:r>
            <a:r>
              <a:rPr lang="ru-RU" sz="5100" b="1" i="1" dirty="0" smtClean="0">
                <a:solidFill>
                  <a:srgbClr val="002060"/>
                </a:solidFill>
              </a:rPr>
              <a:t>   </a:t>
            </a:r>
            <a:r>
              <a:rPr lang="ru-RU" sz="5100" b="1" i="1" dirty="0">
                <a:solidFill>
                  <a:srgbClr val="002060"/>
                </a:solidFill>
              </a:rPr>
              <a:t>{</a:t>
            </a:r>
          </a:p>
          <a:p>
            <a:pPr marL="0" indent="0">
              <a:buNone/>
            </a:pPr>
            <a:r>
              <a:rPr lang="en-US" sz="5100" b="1" i="1" dirty="0">
                <a:solidFill>
                  <a:srgbClr val="002060"/>
                </a:solidFill>
              </a:rPr>
              <a:t> </a:t>
            </a:r>
            <a:r>
              <a:rPr lang="en-US" sz="5100" b="1" i="1" dirty="0" smtClean="0">
                <a:solidFill>
                  <a:srgbClr val="002060"/>
                </a:solidFill>
              </a:rPr>
              <a:t>   </a:t>
            </a:r>
            <a:r>
              <a:rPr lang="en-US" sz="5100" b="1" i="1" dirty="0">
                <a:solidFill>
                  <a:srgbClr val="002060"/>
                </a:solidFill>
              </a:rPr>
              <a:t>string s = </a:t>
            </a:r>
            <a:r>
              <a:rPr lang="en-US" sz="5100" b="1" i="1" dirty="0" err="1">
                <a:solidFill>
                  <a:srgbClr val="002060"/>
                </a:solidFill>
              </a:rPr>
              <a:t>File.ReadAllText</a:t>
            </a:r>
            <a:r>
              <a:rPr lang="en-US" sz="5100" b="1" i="1" dirty="0">
                <a:solidFill>
                  <a:srgbClr val="002060"/>
                </a:solidFill>
              </a:rPr>
              <a:t>(openFileDialog1.FileName, Encoding.UTF8);</a:t>
            </a:r>
          </a:p>
          <a:p>
            <a:pPr marL="0" indent="0">
              <a:buNone/>
            </a:pPr>
            <a:r>
              <a:rPr lang="en-US" sz="5100" b="1" i="1" dirty="0">
                <a:solidFill>
                  <a:srgbClr val="002060"/>
                </a:solidFill>
              </a:rPr>
              <a:t> </a:t>
            </a:r>
            <a:r>
              <a:rPr lang="en-US" sz="5100" b="1" i="1" dirty="0" smtClean="0">
                <a:solidFill>
                  <a:srgbClr val="002060"/>
                </a:solidFill>
              </a:rPr>
              <a:t>    </a:t>
            </a:r>
            <a:r>
              <a:rPr lang="en-US" sz="5100" b="1" i="1" dirty="0" err="1">
                <a:solidFill>
                  <a:srgbClr val="002060"/>
                </a:solidFill>
              </a:rPr>
              <a:t>ActiveMdiChild.Controls</a:t>
            </a:r>
            <a:r>
              <a:rPr lang="en-US" sz="5100" b="1" i="1" dirty="0">
                <a:solidFill>
                  <a:srgbClr val="002060"/>
                </a:solidFill>
              </a:rPr>
              <a:t>[0].Text = s</a:t>
            </a:r>
            <a:r>
              <a:rPr lang="en-US" sz="5100" b="1" i="1" dirty="0" smtClean="0">
                <a:solidFill>
                  <a:srgbClr val="002060"/>
                </a:solidFill>
              </a:rPr>
              <a:t>;</a:t>
            </a:r>
            <a:endParaRPr lang="ru-RU" sz="5100" b="1" i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US" sz="5100" b="1" i="1" dirty="0" smtClean="0">
                <a:solidFill>
                  <a:srgbClr val="002060"/>
                </a:solidFill>
              </a:rPr>
              <a:t>    }</a:t>
            </a:r>
            <a:endParaRPr lang="ru-RU" sz="5100" b="1" i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ru-RU" sz="5100" b="1" i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ru-RU" b="1" i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ru-RU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b="1" i="1" dirty="0" smtClean="0"/>
              <a:t>  </a:t>
            </a:r>
            <a:endParaRPr lang="ru-RU" b="1" i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8317" y="2221906"/>
            <a:ext cx="2745676" cy="211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620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82696" y="207235"/>
            <a:ext cx="9601200" cy="1134454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694A47"/>
                </a:solidFill>
              </a:rPr>
              <a:t>ОСНОВНЫЕ СВЕДЕНИЯ</a:t>
            </a:r>
            <a:endParaRPr lang="ru-RU" b="1" dirty="0">
              <a:solidFill>
                <a:srgbClr val="694A47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72356" y="880215"/>
            <a:ext cx="9857573" cy="5819687"/>
          </a:xfrm>
        </p:spPr>
        <p:txBody>
          <a:bodyPr>
            <a:normAutofit lnSpcReduction="10000"/>
          </a:bodyPr>
          <a:lstStyle/>
          <a:p>
            <a:r>
              <a:rPr lang="ru-RU" sz="2400" b="1" i="1" dirty="0" err="1">
                <a:solidFill>
                  <a:srgbClr val="002060"/>
                </a:solidFill>
              </a:rPr>
              <a:t>Windows.Forms</a:t>
            </a:r>
            <a:r>
              <a:rPr lang="ru-RU" sz="2400" b="1" dirty="0"/>
              <a:t> – это набор различных управляемых библиотек, с помощью которых можно выполнить все необходимые для оконного приложения действия (обмен сообщениями с операционной системой, связью с другими компьютерами по сети, обработка событий мыши и клавиатуры и т.д.).</a:t>
            </a:r>
          </a:p>
          <a:p>
            <a:r>
              <a:rPr lang="ru-RU" sz="2400" b="1" i="1" dirty="0" smtClean="0">
                <a:solidFill>
                  <a:srgbClr val="002060"/>
                </a:solidFill>
              </a:rPr>
              <a:t>Форма</a:t>
            </a:r>
            <a:r>
              <a:rPr lang="ru-RU" sz="2400" b="1" dirty="0" smtClean="0"/>
              <a:t> - видимая </a:t>
            </a:r>
            <a:r>
              <a:rPr lang="ru-RU" sz="2400" b="1" dirty="0"/>
              <a:t>поверхность окна, включающая информацию для конечного пользователя, а также содержащую в себе набор инструментов (элементов управления) для работы с представленными данными или взаимодействия с пользователем.</a:t>
            </a:r>
          </a:p>
          <a:p>
            <a:r>
              <a:rPr lang="ru-RU" sz="2400" b="1" dirty="0" err="1"/>
              <a:t>Windows</a:t>
            </a:r>
            <a:r>
              <a:rPr lang="ru-RU" sz="2400" b="1" dirty="0"/>
              <a:t> </a:t>
            </a:r>
            <a:r>
              <a:rPr lang="ru-RU" sz="2400" b="1" dirty="0" err="1"/>
              <a:t>Forms</a:t>
            </a:r>
            <a:r>
              <a:rPr lang="ru-RU" sz="2400" b="1" dirty="0"/>
              <a:t> – новый стиль построения приложения на базе классов .NET </a:t>
            </a:r>
            <a:r>
              <a:rPr lang="ru-RU" sz="2400" b="1" dirty="0" err="1"/>
              <a:t>Framework</a:t>
            </a:r>
            <a:r>
              <a:rPr lang="ru-RU" sz="2400" b="1" dirty="0"/>
              <a:t> </a:t>
            </a:r>
            <a:r>
              <a:rPr lang="ru-RU" sz="2400" b="1" dirty="0" err="1"/>
              <a:t>class</a:t>
            </a:r>
            <a:r>
              <a:rPr lang="ru-RU" sz="2400" b="1" dirty="0"/>
              <a:t> </a:t>
            </a:r>
            <a:r>
              <a:rPr lang="ru-RU" sz="2400" b="1" dirty="0" err="1"/>
              <a:t>library</a:t>
            </a:r>
            <a:r>
              <a:rPr lang="ru-RU" sz="2400" b="1" dirty="0"/>
              <a:t>. Они выполняются в управляемой среде .NET </a:t>
            </a:r>
            <a:r>
              <a:rPr lang="ru-RU" sz="2400" b="1" dirty="0" err="1"/>
              <a:t>Common</a:t>
            </a:r>
            <a:r>
              <a:rPr lang="ru-RU" sz="2400" b="1" dirty="0"/>
              <a:t> </a:t>
            </a:r>
            <a:r>
              <a:rPr lang="ru-RU" sz="2400" b="1" dirty="0" err="1"/>
              <a:t>Language</a:t>
            </a:r>
            <a:r>
              <a:rPr lang="ru-RU" sz="2400" b="1" dirty="0"/>
              <a:t> </a:t>
            </a:r>
            <a:r>
              <a:rPr lang="ru-RU" sz="2400" b="1" dirty="0" err="1"/>
              <a:t>Runtime</a:t>
            </a:r>
            <a:r>
              <a:rPr lang="ru-RU" sz="2400" b="1" dirty="0"/>
              <a:t> (CLR</a:t>
            </a:r>
            <a:r>
              <a:rPr lang="ru-RU" sz="2400" b="1" dirty="0" smtClean="0"/>
              <a:t>).</a:t>
            </a:r>
          </a:p>
          <a:p>
            <a:r>
              <a:rPr lang="ru-RU" sz="2400" b="1" dirty="0"/>
              <a:t>Приложения, использующие </a:t>
            </a:r>
            <a:r>
              <a:rPr lang="ru-RU" sz="2400" b="1" dirty="0" err="1"/>
              <a:t>Windows</a:t>
            </a:r>
            <a:r>
              <a:rPr lang="ru-RU" sz="2400" b="1" dirty="0"/>
              <a:t> </a:t>
            </a:r>
            <a:r>
              <a:rPr lang="ru-RU" sz="2400" b="1" dirty="0" err="1"/>
              <a:t>Forms</a:t>
            </a:r>
            <a:r>
              <a:rPr lang="ru-RU" sz="2400" b="1" dirty="0"/>
              <a:t> используют классы </a:t>
            </a:r>
            <a:r>
              <a:rPr lang="ru-RU" sz="2400" b="1" dirty="0" err="1" smtClean="0"/>
              <a:t>System.WinForms</a:t>
            </a:r>
            <a:r>
              <a:rPr lang="ru-RU" sz="2400" b="1" dirty="0"/>
              <a:t>:</a:t>
            </a:r>
            <a:r>
              <a:rPr lang="ru-RU" sz="2400" b="1" dirty="0" smtClean="0"/>
              <a:t> </a:t>
            </a:r>
            <a:r>
              <a:rPr lang="ru-RU" sz="2400" b="1" dirty="0" err="1" smtClean="0"/>
              <a:t>Form</a:t>
            </a:r>
            <a:r>
              <a:rPr lang="ru-RU" sz="2400" b="1" dirty="0" smtClean="0"/>
              <a:t> (моделирует </a:t>
            </a:r>
            <a:r>
              <a:rPr lang="ru-RU" sz="2400" b="1" dirty="0"/>
              <a:t>поведение окон или </a:t>
            </a:r>
            <a:r>
              <a:rPr lang="ru-RU" sz="2400" b="1" dirty="0" smtClean="0"/>
              <a:t>форм), </a:t>
            </a:r>
            <a:r>
              <a:rPr lang="ru-RU" sz="2400" b="1" dirty="0" err="1"/>
              <a:t>Menu</a:t>
            </a:r>
            <a:r>
              <a:rPr lang="ru-RU" sz="2400" b="1" dirty="0"/>
              <a:t>, </a:t>
            </a:r>
            <a:r>
              <a:rPr lang="ru-RU" sz="2400" b="1" dirty="0" smtClean="0"/>
              <a:t> </a:t>
            </a:r>
            <a:r>
              <a:rPr lang="ru-RU" sz="2400" b="1" dirty="0" err="1" smtClean="0"/>
              <a:t>Clipboard</a:t>
            </a:r>
            <a:r>
              <a:rPr lang="ru-RU" sz="2400" b="1" dirty="0" smtClean="0"/>
              <a:t> (использование буфера обмена), средства управления (</a:t>
            </a:r>
            <a:r>
              <a:rPr lang="ru-RU" sz="2400" b="1" dirty="0" err="1" smtClean="0"/>
              <a:t>Button</a:t>
            </a:r>
            <a:r>
              <a:rPr lang="ru-RU" sz="2400" b="1" dirty="0"/>
              <a:t>, </a:t>
            </a:r>
            <a:r>
              <a:rPr lang="ru-RU" sz="2400" b="1" dirty="0" err="1"/>
              <a:t>TextBox</a:t>
            </a:r>
            <a:r>
              <a:rPr lang="ru-RU" sz="2400" b="1" dirty="0"/>
              <a:t>, </a:t>
            </a:r>
            <a:r>
              <a:rPr lang="ru-RU" sz="2400" b="1" dirty="0" err="1"/>
              <a:t>ListView</a:t>
            </a:r>
            <a:r>
              <a:rPr lang="ru-RU" sz="2400" b="1" dirty="0"/>
              <a:t>, </a:t>
            </a:r>
            <a:r>
              <a:rPr lang="ru-RU" sz="2400" b="1" dirty="0" err="1"/>
              <a:t>MonthCalendar</a:t>
            </a:r>
            <a:r>
              <a:rPr lang="ru-RU" sz="2400" b="1" dirty="0"/>
              <a:t> и </a:t>
            </a:r>
            <a:r>
              <a:rPr lang="ru-RU" sz="2400" b="1" dirty="0" smtClean="0"/>
              <a:t>др.).</a:t>
            </a:r>
            <a:r>
              <a:rPr lang="ru-RU" sz="2400" b="1" dirty="0"/>
              <a:t> 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80097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27182" y="972152"/>
            <a:ext cx="9952523" cy="48952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 b="1" dirty="0"/>
              <a:t>При программировании в </a:t>
            </a:r>
            <a:r>
              <a:rPr lang="ru-RU" sz="2200" b="1" dirty="0" err="1"/>
              <a:t>Windows</a:t>
            </a:r>
            <a:r>
              <a:rPr lang="ru-RU" sz="2200" b="1" dirty="0"/>
              <a:t> </a:t>
            </a:r>
            <a:r>
              <a:rPr lang="ru-RU" sz="2200" b="1" dirty="0" err="1"/>
              <a:t>Forms</a:t>
            </a:r>
            <a:r>
              <a:rPr lang="ru-RU" sz="2200" b="1" dirty="0"/>
              <a:t> оперируют </a:t>
            </a:r>
            <a:r>
              <a:rPr lang="ru-RU" sz="2200" b="1" dirty="0" smtClean="0"/>
              <a:t>следующими категориями: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200" b="1" i="1" dirty="0" smtClean="0">
                <a:solidFill>
                  <a:srgbClr val="002060"/>
                </a:solidFill>
              </a:rPr>
              <a:t>Свойство</a:t>
            </a:r>
            <a:r>
              <a:rPr lang="ru-RU" sz="2200" b="1" dirty="0" smtClean="0"/>
              <a:t> - </a:t>
            </a:r>
            <a:r>
              <a:rPr lang="ru-RU" sz="2200" b="1" dirty="0"/>
              <a:t>атрибут объекта, определяющий то, как он выглядит, или то, как он может себя </a:t>
            </a:r>
            <a:r>
              <a:rPr lang="ru-RU" sz="2200" b="1" dirty="0" smtClean="0"/>
              <a:t>вести.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200" b="1" i="1" dirty="0">
                <a:solidFill>
                  <a:srgbClr val="002060"/>
                </a:solidFill>
              </a:rPr>
              <a:t>Событие </a:t>
            </a:r>
            <a:r>
              <a:rPr lang="ru-RU" sz="2200" b="1" dirty="0" smtClean="0"/>
              <a:t>- </a:t>
            </a:r>
            <a:r>
              <a:rPr lang="ru-RU" sz="2200" b="1" dirty="0"/>
              <a:t>свойство процедурного типа, которое описывает определенное событие связанное </a:t>
            </a:r>
            <a:r>
              <a:rPr lang="ru-RU" sz="2200" b="1" dirty="0" smtClean="0"/>
              <a:t>с пользователем приложения.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200" b="1" i="1" dirty="0">
                <a:solidFill>
                  <a:srgbClr val="002060"/>
                </a:solidFill>
              </a:rPr>
              <a:t>Обработчик события </a:t>
            </a:r>
            <a:r>
              <a:rPr lang="ru-RU" sz="2200" b="1" dirty="0" smtClean="0"/>
              <a:t>- программа, </a:t>
            </a:r>
            <a:r>
              <a:rPr lang="ru-RU" sz="2200" b="1" dirty="0"/>
              <a:t>которая обрабатывает </a:t>
            </a:r>
            <a:r>
              <a:rPr lang="ru-RU" sz="2200" b="1" dirty="0" smtClean="0"/>
              <a:t>событие.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200" b="1" i="1" dirty="0">
                <a:solidFill>
                  <a:srgbClr val="002060"/>
                </a:solidFill>
              </a:rPr>
              <a:t>Метод </a:t>
            </a:r>
            <a:r>
              <a:rPr lang="ru-RU" sz="2200" b="1" dirty="0" smtClean="0"/>
              <a:t>- </a:t>
            </a:r>
            <a:r>
              <a:rPr lang="ru-RU" sz="2200" b="1" dirty="0"/>
              <a:t>функция класса</a:t>
            </a:r>
            <a:r>
              <a:rPr lang="ru-RU" sz="2200" b="1" dirty="0" smtClean="0"/>
              <a:t>,                                                                                </a:t>
            </a:r>
            <a:r>
              <a:rPr lang="ru-RU" sz="2200" b="1" dirty="0"/>
              <a:t>определяющая поведение </a:t>
            </a:r>
            <a:r>
              <a:rPr lang="ru-RU" sz="2200" b="1" dirty="0" smtClean="0"/>
              <a:t>объекта.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737360" y="243038"/>
            <a:ext cx="9601200" cy="834992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694A47"/>
                </a:solidFill>
              </a:rPr>
              <a:t>ОСНОВНЫЕ СВЕДЕНИЯ</a:t>
            </a:r>
            <a:endParaRPr lang="ru-RU" b="1" dirty="0">
              <a:solidFill>
                <a:srgbClr val="694A47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2618" y="3779146"/>
            <a:ext cx="4607323" cy="234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15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74836" y="357240"/>
            <a:ext cx="9601200" cy="807807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ФОРМЫ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50396" y="989430"/>
            <a:ext cx="3624914" cy="252100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841" y="1115600"/>
            <a:ext cx="4201682" cy="2521009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3831802" y="2941894"/>
            <a:ext cx="2550341" cy="43583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002" y="3636609"/>
            <a:ext cx="5690646" cy="3169194"/>
          </a:xfrm>
          <a:prstGeom prst="rect">
            <a:avLst/>
          </a:prstGeom>
        </p:spPr>
      </p:pic>
      <p:sp>
        <p:nvSpPr>
          <p:cNvPr id="7" name="Стрелка вправо 6"/>
          <p:cNvSpPr/>
          <p:nvPr/>
        </p:nvSpPr>
        <p:spPr>
          <a:xfrm>
            <a:off x="6653304" y="2138457"/>
            <a:ext cx="717847" cy="3534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275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600" y="2367414"/>
            <a:ext cx="9601200" cy="358140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544" y="3125714"/>
            <a:ext cx="5664659" cy="373228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773" y="878550"/>
            <a:ext cx="4553043" cy="3847454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1723957" y="121777"/>
            <a:ext cx="9601200" cy="859790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694A47"/>
                </a:solidFill>
              </a:rPr>
              <a:t>ФОРМЫ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95320" y="2338243"/>
            <a:ext cx="2165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Файл конфигурации</a:t>
            </a:r>
            <a:endParaRPr lang="ru-RU" b="1" dirty="0"/>
          </a:p>
        </p:txBody>
      </p:sp>
      <p:cxnSp>
        <p:nvCxnSpPr>
          <p:cNvPr id="13" name="Прямая со стрелкой 12"/>
          <p:cNvCxnSpPr/>
          <p:nvPr/>
        </p:nvCxnSpPr>
        <p:spPr>
          <a:xfrm flipH="1">
            <a:off x="3446296" y="2619757"/>
            <a:ext cx="1449024" cy="351308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726811" y="2786996"/>
            <a:ext cx="192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Дизайнер формы</a:t>
            </a:r>
            <a:endParaRPr lang="ru-RU" b="1" dirty="0"/>
          </a:p>
        </p:txBody>
      </p:sp>
      <p:cxnSp>
        <p:nvCxnSpPr>
          <p:cNvPr id="15" name="Прямая со стрелкой 14"/>
          <p:cNvCxnSpPr/>
          <p:nvPr/>
        </p:nvCxnSpPr>
        <p:spPr>
          <a:xfrm flipH="1">
            <a:off x="3954635" y="3125714"/>
            <a:ext cx="724512" cy="294446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386646" y="3521553"/>
            <a:ext cx="1784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Ресурсы формы</a:t>
            </a:r>
            <a:endParaRPr lang="ru-RU" b="1" dirty="0"/>
          </a:p>
        </p:txBody>
      </p:sp>
      <p:cxnSp>
        <p:nvCxnSpPr>
          <p:cNvPr id="21" name="Прямая со стрелкой 20"/>
          <p:cNvCxnSpPr/>
          <p:nvPr/>
        </p:nvCxnSpPr>
        <p:spPr>
          <a:xfrm flipH="1">
            <a:off x="3675484" y="3719058"/>
            <a:ext cx="641407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776794" y="4975737"/>
            <a:ext cx="2714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Точка входа в программу</a:t>
            </a:r>
            <a:endParaRPr lang="ru-RU" b="1" dirty="0"/>
          </a:p>
        </p:txBody>
      </p:sp>
      <p:cxnSp>
        <p:nvCxnSpPr>
          <p:cNvPr id="26" name="Прямая со стрелкой 25"/>
          <p:cNvCxnSpPr/>
          <p:nvPr/>
        </p:nvCxnSpPr>
        <p:spPr>
          <a:xfrm flipV="1">
            <a:off x="2594003" y="4158114"/>
            <a:ext cx="293576" cy="825159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Прямоугольник 27"/>
          <p:cNvSpPr/>
          <p:nvPr/>
        </p:nvSpPr>
        <p:spPr>
          <a:xfrm>
            <a:off x="7565457" y="5621154"/>
            <a:ext cx="2646947" cy="2406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TextBox 28"/>
          <p:cNvSpPr txBox="1"/>
          <p:nvPr/>
        </p:nvSpPr>
        <p:spPr>
          <a:xfrm>
            <a:off x="4613583" y="5585290"/>
            <a:ext cx="1622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Запуск формы</a:t>
            </a:r>
            <a:endParaRPr lang="ru-RU" b="1" dirty="0"/>
          </a:p>
        </p:txBody>
      </p:sp>
      <p:cxnSp>
        <p:nvCxnSpPr>
          <p:cNvPr id="31" name="Прямая со стрелкой 30"/>
          <p:cNvCxnSpPr/>
          <p:nvPr/>
        </p:nvCxnSpPr>
        <p:spPr>
          <a:xfrm>
            <a:off x="6429676" y="5741469"/>
            <a:ext cx="1068404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Рисунок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9840" y="842169"/>
            <a:ext cx="3379553" cy="219651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417653" y="1683915"/>
            <a:ext cx="192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Дизайнер формы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868349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Уголки</Template>
  <TotalTime>3166</TotalTime>
  <Words>1767</Words>
  <Application>Microsoft Office PowerPoint</Application>
  <PresentationFormat>Широкоэкранный</PresentationFormat>
  <Paragraphs>367</Paragraphs>
  <Slides>50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50</vt:i4>
      </vt:variant>
    </vt:vector>
  </HeadingPairs>
  <TitlesOfParts>
    <vt:vector size="57" baseType="lpstr">
      <vt:lpstr>Arial</vt:lpstr>
      <vt:lpstr>Calibri</vt:lpstr>
      <vt:lpstr>Consolas</vt:lpstr>
      <vt:lpstr>Franklin Gothic Book</vt:lpstr>
      <vt:lpstr>Raleway</vt:lpstr>
      <vt:lpstr>Wingdings</vt:lpstr>
      <vt:lpstr>Crop</vt:lpstr>
      <vt:lpstr>WINDOWS –ПРИЛОЖЕНИЯ НА c#</vt:lpstr>
      <vt:lpstr>ИНТЕРФЕЙСЫ ПОЛЬЗОВАТЕЛЯ</vt:lpstr>
      <vt:lpstr>ИНТЕРФЕЙСЫ ПОЛЬЗОВАТЕЛЯ</vt:lpstr>
      <vt:lpstr>ГРАФИЧЕСКИЕ ИНТЕРФЕЙСЫ</vt:lpstr>
      <vt:lpstr>ОСНОВНЫЕ СВЕДЕНИЯ</vt:lpstr>
      <vt:lpstr>ОСНОВНЫЕ СВЕДЕНИЯ</vt:lpstr>
      <vt:lpstr>ОСНОВНЫЕ СВЕДЕНИЯ</vt:lpstr>
      <vt:lpstr>ФОРМЫ</vt:lpstr>
      <vt:lpstr>ФОРМЫ</vt:lpstr>
      <vt:lpstr>ФОРМЫ</vt:lpstr>
      <vt:lpstr>СВОЙСТВА ФОРМЫ</vt:lpstr>
      <vt:lpstr>СОБЫТИЯ</vt:lpstr>
      <vt:lpstr>СОБЫТИЯ</vt:lpstr>
      <vt:lpstr>СОБЫТИЯ</vt:lpstr>
      <vt:lpstr>СОБЫТИЯ</vt:lpstr>
      <vt:lpstr>СОБЫТИЯ</vt:lpstr>
      <vt:lpstr>КОМПОНЕНТЫ NET</vt:lpstr>
      <vt:lpstr>СОЗДАНИЕ ПОЛЬЗОВАТЕЛЬСКОГО ИНТЕРФЕЙСА</vt:lpstr>
      <vt:lpstr>СОЗДАНИЕ ПОЛЬЗОВАТЕЛЬСКОГО ИНТЕРФЕЙСА</vt:lpstr>
      <vt:lpstr>Общие свойства элементов управления</vt:lpstr>
      <vt:lpstr>Типы свойств элементов управления</vt:lpstr>
      <vt:lpstr>Общие события элементов управления</vt:lpstr>
      <vt:lpstr>Общие события элементов управления</vt:lpstr>
      <vt:lpstr>Общие события элементов управления</vt:lpstr>
      <vt:lpstr>СОЗДАНИЕ ОБРАБОТЧИКА СОБЫТИЯ</vt:lpstr>
      <vt:lpstr>СОЗДАНИЕ ОБРАБОТЧИКА СОБЫТИЯ</vt:lpstr>
      <vt:lpstr>СОЗДАНИЕ ОБРАБОТЧИКА СОБЫТИЯ</vt:lpstr>
      <vt:lpstr>ОКНА СООБЩЕНИЙ</vt:lpstr>
      <vt:lpstr>Презентация PowerPoint</vt:lpstr>
      <vt:lpstr>ДИАЛОГОВЫЕ ОКНА</vt:lpstr>
      <vt:lpstr>ДИАЛОГОВЫЕ ОКНА</vt:lpstr>
      <vt:lpstr>СОЗДАНИЕ МЕНЮ ПРИЛОЖЕНИЯ</vt:lpstr>
      <vt:lpstr>ПАНЕЛЬ ИНСТРУМЕНТОВ</vt:lpstr>
      <vt:lpstr>ИНТЕРФЕЙСЫ</vt:lpstr>
      <vt:lpstr>MDI - ПРИЛОЖЕНИЯ</vt:lpstr>
      <vt:lpstr>ТЕХНОЛОГИЯ ФРЕЙМОВ</vt:lpstr>
      <vt:lpstr>МНОГООКОННЫЕ ПРОЕКТЫ</vt:lpstr>
      <vt:lpstr>МНОГООКОННЫЕ ПРОЕКТЫ</vt:lpstr>
      <vt:lpstr>МНОГООКОННЫЕ ПРОЕКТЫ</vt:lpstr>
      <vt:lpstr>ПЕРЕДАЧА ЗНАЧЕНИЙ МЕЖДУ ФОРМАМИ</vt:lpstr>
      <vt:lpstr>ПЕРЕДАЧА ЗНАЧЕНИЙ МЕЖДУ ФОРМАМИ</vt:lpstr>
      <vt:lpstr>Презентация PowerPoint</vt:lpstr>
      <vt:lpstr>СОЗДАНИЕ MDI ПРИЛОЖЕНИЯ</vt:lpstr>
      <vt:lpstr>Презентация PowerPoint</vt:lpstr>
      <vt:lpstr>СОЗДАНИЕ ДОЧЕРНИХ ОКОН</vt:lpstr>
      <vt:lpstr>СОЗДАНИЕ ДОЧЕРНИХ ОКОН</vt:lpstr>
      <vt:lpstr>СОЗДАНИЕ ДОЧЕРНИХ ОКОН</vt:lpstr>
      <vt:lpstr>УПРАВЛЕНИЕ ДОЧЕРНИМИ ОКНАМИ</vt:lpstr>
      <vt:lpstr>УПРАВЛЕНИЕ ДОЧЕРНИМИ ОКНАМИ</vt:lpstr>
      <vt:lpstr>ОБРАЩЕНИЕ К ЭЛЕМЕНТАМ УПРАВЛЕНИЯ ДОЧЕРНЕЙ ФОРМЫ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ПРОГРАММИРОВАНИЕ ПОД WINDOWS</dc:title>
  <dc:creator>Кумскова И А</dc:creator>
  <cp:lastModifiedBy>Кумскова И.А.</cp:lastModifiedBy>
  <cp:revision>220</cp:revision>
  <dcterms:created xsi:type="dcterms:W3CDTF">2021-03-10T09:17:13Z</dcterms:created>
  <dcterms:modified xsi:type="dcterms:W3CDTF">2022-04-06T09:50:55Z</dcterms:modified>
</cp:coreProperties>
</file>